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56" r:id="rId2"/>
    <p:sldId id="256" r:id="rId3"/>
    <p:sldId id="412" r:id="rId4"/>
    <p:sldId id="419" r:id="rId5"/>
    <p:sldId id="420" r:id="rId6"/>
    <p:sldId id="421" r:id="rId7"/>
    <p:sldId id="422" r:id="rId8"/>
    <p:sldId id="423" r:id="rId9"/>
    <p:sldId id="425" r:id="rId10"/>
    <p:sldId id="451" r:id="rId11"/>
    <p:sldId id="452" r:id="rId12"/>
    <p:sldId id="453" r:id="rId13"/>
    <p:sldId id="426" r:id="rId14"/>
    <p:sldId id="427" r:id="rId15"/>
    <p:sldId id="428" r:id="rId16"/>
    <p:sldId id="429" r:id="rId17"/>
    <p:sldId id="432" r:id="rId18"/>
    <p:sldId id="413" r:id="rId19"/>
    <p:sldId id="430" r:id="rId20"/>
    <p:sldId id="431" r:id="rId21"/>
    <p:sldId id="414" r:id="rId22"/>
    <p:sldId id="435" r:id="rId23"/>
    <p:sldId id="436" r:id="rId24"/>
    <p:sldId id="437" r:id="rId25"/>
    <p:sldId id="438" r:id="rId26"/>
    <p:sldId id="439" r:id="rId27"/>
    <p:sldId id="440" r:id="rId28"/>
    <p:sldId id="415" r:id="rId29"/>
    <p:sldId id="433" r:id="rId30"/>
    <p:sldId id="434" r:id="rId31"/>
    <p:sldId id="416" r:id="rId32"/>
    <p:sldId id="441" r:id="rId33"/>
    <p:sldId id="450" r:id="rId34"/>
    <p:sldId id="442" r:id="rId35"/>
    <p:sldId id="445" r:id="rId36"/>
    <p:sldId id="443" r:id="rId37"/>
    <p:sldId id="448" r:id="rId38"/>
    <p:sldId id="444" r:id="rId39"/>
    <p:sldId id="446" r:id="rId40"/>
    <p:sldId id="417" r:id="rId41"/>
    <p:sldId id="449" r:id="rId42"/>
    <p:sldId id="418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默认节" id="{397B1BE8-64B1-4D9B-97BA-6F5551900A89}">
          <p14:sldIdLst>
            <p14:sldId id="356"/>
            <p14:sldId id="256"/>
            <p14:sldId id="412"/>
            <p14:sldId id="419"/>
            <p14:sldId id="420"/>
            <p14:sldId id="421"/>
            <p14:sldId id="422"/>
            <p14:sldId id="423"/>
            <p14:sldId id="425"/>
            <p14:sldId id="451"/>
            <p14:sldId id="452"/>
            <p14:sldId id="453"/>
            <p14:sldId id="426"/>
            <p14:sldId id="427"/>
            <p14:sldId id="428"/>
            <p14:sldId id="429"/>
            <p14:sldId id="432"/>
            <p14:sldId id="413"/>
            <p14:sldId id="430"/>
            <p14:sldId id="431"/>
            <p14:sldId id="414"/>
            <p14:sldId id="435"/>
            <p14:sldId id="436"/>
            <p14:sldId id="437"/>
            <p14:sldId id="438"/>
            <p14:sldId id="439"/>
            <p14:sldId id="440"/>
            <p14:sldId id="415"/>
            <p14:sldId id="433"/>
            <p14:sldId id="434"/>
            <p14:sldId id="416"/>
            <p14:sldId id="441"/>
            <p14:sldId id="450"/>
            <p14:sldId id="442"/>
            <p14:sldId id="445"/>
            <p14:sldId id="443"/>
            <p14:sldId id="448"/>
            <p14:sldId id="444"/>
            <p14:sldId id="446"/>
            <p14:sldId id="417"/>
            <p14:sldId id="449"/>
            <p14:sldId id="41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45" autoAdjust="0"/>
    <p:restoredTop sz="86091" autoAdjust="0"/>
  </p:normalViewPr>
  <p:slideViewPr>
    <p:cSldViewPr>
      <p:cViewPr varScale="1">
        <p:scale>
          <a:sx n="56" d="100"/>
          <a:sy n="56" d="100"/>
        </p:scale>
        <p:origin x="-1932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88B0EF-32E3-3543-973A-2F1F8FE1B9CB}" type="doc">
      <dgm:prSet loTypeId="urn:microsoft.com/office/officeart/2005/8/layout/process2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65F57842-D30B-DB4A-8C31-4F20632562DF}">
      <dgm:prSet phldrT="[文本]"/>
      <dgm:spPr/>
      <dgm:t>
        <a:bodyPr/>
        <a:lstStyle/>
        <a:p>
          <a:r>
            <a:rPr lang="zh-CN" altLang="en-US" dirty="0" smtClean="0"/>
            <a:t>数据采集</a:t>
          </a:r>
          <a:endParaRPr lang="zh-CN" altLang="en-US" dirty="0"/>
        </a:p>
      </dgm:t>
    </dgm:pt>
    <dgm:pt modelId="{D22078D6-26FA-B14E-A61F-D4FFD48C89AC}" type="parTrans" cxnId="{3C15A288-CAB6-484C-A0F2-0AA6627E7ECF}">
      <dgm:prSet/>
      <dgm:spPr/>
      <dgm:t>
        <a:bodyPr/>
        <a:lstStyle/>
        <a:p>
          <a:endParaRPr lang="zh-CN" altLang="en-US"/>
        </a:p>
      </dgm:t>
    </dgm:pt>
    <dgm:pt modelId="{93C55464-22F3-594A-B871-0BD3CA102D09}" type="sibTrans" cxnId="{3C15A288-CAB6-484C-A0F2-0AA6627E7ECF}">
      <dgm:prSet/>
      <dgm:spPr/>
      <dgm:t>
        <a:bodyPr/>
        <a:lstStyle/>
        <a:p>
          <a:endParaRPr lang="zh-CN" altLang="en-US"/>
        </a:p>
      </dgm:t>
    </dgm:pt>
    <dgm:pt modelId="{0FE1ACD5-9F9E-471B-B096-DE26A6DC6673}">
      <dgm:prSet phldrT="[文本]"/>
      <dgm:spPr/>
      <dgm:t>
        <a:bodyPr/>
        <a:lstStyle/>
        <a:p>
          <a:r>
            <a:rPr lang="zh-CN" altLang="en-US" dirty="0" smtClean="0"/>
            <a:t>知识提取</a:t>
          </a:r>
          <a:endParaRPr lang="zh-CN" altLang="en-US" dirty="0"/>
        </a:p>
      </dgm:t>
    </dgm:pt>
    <dgm:pt modelId="{405AE2F6-615A-4E20-9517-5935FFF2AEA9}" type="parTrans" cxnId="{4B24FB1F-5BE6-4E5D-8922-2877A2E9D03B}">
      <dgm:prSet/>
      <dgm:spPr/>
      <dgm:t>
        <a:bodyPr/>
        <a:lstStyle/>
        <a:p>
          <a:endParaRPr lang="zh-CN" altLang="en-US"/>
        </a:p>
      </dgm:t>
    </dgm:pt>
    <dgm:pt modelId="{1FFCD3E2-891D-4492-8984-7A4ED42DBC8E}" type="sibTrans" cxnId="{4B24FB1F-5BE6-4E5D-8922-2877A2E9D03B}">
      <dgm:prSet/>
      <dgm:spPr/>
      <dgm:t>
        <a:bodyPr/>
        <a:lstStyle/>
        <a:p>
          <a:endParaRPr lang="zh-CN" altLang="en-US"/>
        </a:p>
      </dgm:t>
    </dgm:pt>
    <dgm:pt modelId="{E209D1EF-7FEE-4632-AD8C-7EDDA25D69C0}">
      <dgm:prSet phldrT="[文本]"/>
      <dgm:spPr/>
      <dgm:t>
        <a:bodyPr/>
        <a:lstStyle/>
        <a:p>
          <a:r>
            <a:rPr lang="zh-CN" altLang="en-US" smtClean="0"/>
            <a:t>数据</a:t>
          </a:r>
          <a:r>
            <a:rPr lang="zh-CN" altLang="en-US" dirty="0" smtClean="0"/>
            <a:t>融合</a:t>
          </a:r>
          <a:endParaRPr lang="zh-CN" altLang="en-US" dirty="0"/>
        </a:p>
      </dgm:t>
    </dgm:pt>
    <dgm:pt modelId="{0E14AD3B-94D5-4D2E-A083-2EA82EBC49AC}" type="parTrans" cxnId="{C869E7F4-7F43-415A-B458-7E99071E539E}">
      <dgm:prSet/>
      <dgm:spPr/>
      <dgm:t>
        <a:bodyPr/>
        <a:lstStyle/>
        <a:p>
          <a:endParaRPr lang="zh-CN" altLang="en-US"/>
        </a:p>
      </dgm:t>
    </dgm:pt>
    <dgm:pt modelId="{D54A393D-CDBB-48E2-B91E-EA234FF8A763}" type="sibTrans" cxnId="{C869E7F4-7F43-415A-B458-7E99071E539E}">
      <dgm:prSet/>
      <dgm:spPr/>
      <dgm:t>
        <a:bodyPr/>
        <a:lstStyle/>
        <a:p>
          <a:endParaRPr lang="zh-CN" altLang="en-US"/>
        </a:p>
      </dgm:t>
    </dgm:pt>
    <dgm:pt modelId="{36324ACE-4CE3-DB41-9EAB-ED3C240E16C9}" type="pres">
      <dgm:prSet presAssocID="{9D88B0EF-32E3-3543-973A-2F1F8FE1B9CB}" presName="linearFlow" presStyleCnt="0">
        <dgm:presLayoutVars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8A9E0EE-BF24-6F47-B4B0-D204B4242E57}" type="pres">
      <dgm:prSet presAssocID="{65F57842-D30B-DB4A-8C31-4F20632562D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2BE489-EC1B-8C47-BDD6-860D8ACC4FDF}" type="pres">
      <dgm:prSet presAssocID="{93C55464-22F3-594A-B871-0BD3CA102D09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E176D6E1-1C64-1545-9A21-D6EEB1CD3DDD}" type="pres">
      <dgm:prSet presAssocID="{93C55464-22F3-594A-B871-0BD3CA102D09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F8C3B522-912A-45AE-BF99-036C7EA73059}" type="pres">
      <dgm:prSet presAssocID="{E209D1EF-7FEE-4632-AD8C-7EDDA25D69C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AA8E59-5187-431D-8A52-B2D338D823E3}" type="pres">
      <dgm:prSet presAssocID="{D54A393D-CDBB-48E2-B91E-EA234FF8A763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4C33BF79-908A-4D2F-8E26-E17832BBE3AA}" type="pres">
      <dgm:prSet presAssocID="{D54A393D-CDBB-48E2-B91E-EA234FF8A763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F1E165AB-D083-4037-89AC-3EC800261F42}" type="pres">
      <dgm:prSet presAssocID="{0FE1ACD5-9F9E-471B-B096-DE26A6DC667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57CA858-CA22-4EF7-BEAB-8B217B790CB2}" type="presOf" srcId="{D54A393D-CDBB-48E2-B91E-EA234FF8A763}" destId="{39AA8E59-5187-431D-8A52-B2D338D823E3}" srcOrd="0" destOrd="0" presId="urn:microsoft.com/office/officeart/2005/8/layout/process2"/>
    <dgm:cxn modelId="{3D3E97DB-C5F6-4E20-9986-667C80DA34E3}" type="presOf" srcId="{0FE1ACD5-9F9E-471B-B096-DE26A6DC6673}" destId="{F1E165AB-D083-4037-89AC-3EC800261F42}" srcOrd="0" destOrd="0" presId="urn:microsoft.com/office/officeart/2005/8/layout/process2"/>
    <dgm:cxn modelId="{812A9400-EEAD-4F3F-A25C-AC1715A18B02}" type="presOf" srcId="{93C55464-22F3-594A-B871-0BD3CA102D09}" destId="{E176D6E1-1C64-1545-9A21-D6EEB1CD3DDD}" srcOrd="1" destOrd="0" presId="urn:microsoft.com/office/officeart/2005/8/layout/process2"/>
    <dgm:cxn modelId="{4B24FB1F-5BE6-4E5D-8922-2877A2E9D03B}" srcId="{9D88B0EF-32E3-3543-973A-2F1F8FE1B9CB}" destId="{0FE1ACD5-9F9E-471B-B096-DE26A6DC6673}" srcOrd="2" destOrd="0" parTransId="{405AE2F6-615A-4E20-9517-5935FFF2AEA9}" sibTransId="{1FFCD3E2-891D-4492-8984-7A4ED42DBC8E}"/>
    <dgm:cxn modelId="{87C3C17D-17C7-4CA6-B6C1-7BAE95603122}" type="presOf" srcId="{E209D1EF-7FEE-4632-AD8C-7EDDA25D69C0}" destId="{F8C3B522-912A-45AE-BF99-036C7EA73059}" srcOrd="0" destOrd="0" presId="urn:microsoft.com/office/officeart/2005/8/layout/process2"/>
    <dgm:cxn modelId="{F91F4DB9-3E56-4C3F-AC65-0E3EE62E4F13}" type="presOf" srcId="{65F57842-D30B-DB4A-8C31-4F20632562DF}" destId="{C8A9E0EE-BF24-6F47-B4B0-D204B4242E57}" srcOrd="0" destOrd="0" presId="urn:microsoft.com/office/officeart/2005/8/layout/process2"/>
    <dgm:cxn modelId="{C869E7F4-7F43-415A-B458-7E99071E539E}" srcId="{9D88B0EF-32E3-3543-973A-2F1F8FE1B9CB}" destId="{E209D1EF-7FEE-4632-AD8C-7EDDA25D69C0}" srcOrd="1" destOrd="0" parTransId="{0E14AD3B-94D5-4D2E-A083-2EA82EBC49AC}" sibTransId="{D54A393D-CDBB-48E2-B91E-EA234FF8A763}"/>
    <dgm:cxn modelId="{27562B81-621D-41EE-9A7C-7AF7D41F341C}" type="presOf" srcId="{9D88B0EF-32E3-3543-973A-2F1F8FE1B9CB}" destId="{36324ACE-4CE3-DB41-9EAB-ED3C240E16C9}" srcOrd="0" destOrd="0" presId="urn:microsoft.com/office/officeart/2005/8/layout/process2"/>
    <dgm:cxn modelId="{3C15A288-CAB6-484C-A0F2-0AA6627E7ECF}" srcId="{9D88B0EF-32E3-3543-973A-2F1F8FE1B9CB}" destId="{65F57842-D30B-DB4A-8C31-4F20632562DF}" srcOrd="0" destOrd="0" parTransId="{D22078D6-26FA-B14E-A61F-D4FFD48C89AC}" sibTransId="{93C55464-22F3-594A-B871-0BD3CA102D09}"/>
    <dgm:cxn modelId="{FFAC4AAC-57D3-4C61-BD05-D5B9830C313B}" type="presOf" srcId="{D54A393D-CDBB-48E2-B91E-EA234FF8A763}" destId="{4C33BF79-908A-4D2F-8E26-E17832BBE3AA}" srcOrd="1" destOrd="0" presId="urn:microsoft.com/office/officeart/2005/8/layout/process2"/>
    <dgm:cxn modelId="{619A1F28-9B23-4F4B-8745-E1FC6F3373A2}" type="presOf" srcId="{93C55464-22F3-594A-B871-0BD3CA102D09}" destId="{D02BE489-EC1B-8C47-BDD6-860D8ACC4FDF}" srcOrd="0" destOrd="0" presId="urn:microsoft.com/office/officeart/2005/8/layout/process2"/>
    <dgm:cxn modelId="{542FA55A-59BB-469B-896D-983F91DC31D9}" type="presParOf" srcId="{36324ACE-4CE3-DB41-9EAB-ED3C240E16C9}" destId="{C8A9E0EE-BF24-6F47-B4B0-D204B4242E57}" srcOrd="0" destOrd="0" presId="urn:microsoft.com/office/officeart/2005/8/layout/process2"/>
    <dgm:cxn modelId="{52A325FA-B0AC-40BA-B017-A12151583DAD}" type="presParOf" srcId="{36324ACE-4CE3-DB41-9EAB-ED3C240E16C9}" destId="{D02BE489-EC1B-8C47-BDD6-860D8ACC4FDF}" srcOrd="1" destOrd="0" presId="urn:microsoft.com/office/officeart/2005/8/layout/process2"/>
    <dgm:cxn modelId="{4DA6B875-D747-48F2-A27F-F7541164DB19}" type="presParOf" srcId="{D02BE489-EC1B-8C47-BDD6-860D8ACC4FDF}" destId="{E176D6E1-1C64-1545-9A21-D6EEB1CD3DDD}" srcOrd="0" destOrd="0" presId="urn:microsoft.com/office/officeart/2005/8/layout/process2"/>
    <dgm:cxn modelId="{67C402DC-1D43-41D6-A61A-9CC2FBFC774E}" type="presParOf" srcId="{36324ACE-4CE3-DB41-9EAB-ED3C240E16C9}" destId="{F8C3B522-912A-45AE-BF99-036C7EA73059}" srcOrd="2" destOrd="0" presId="urn:microsoft.com/office/officeart/2005/8/layout/process2"/>
    <dgm:cxn modelId="{69A9F4E4-B8D8-4567-98B6-194C746F99EC}" type="presParOf" srcId="{36324ACE-4CE3-DB41-9EAB-ED3C240E16C9}" destId="{39AA8E59-5187-431D-8A52-B2D338D823E3}" srcOrd="3" destOrd="0" presId="urn:microsoft.com/office/officeart/2005/8/layout/process2"/>
    <dgm:cxn modelId="{D888AE3C-0AD5-4926-A136-6BED03123E75}" type="presParOf" srcId="{39AA8E59-5187-431D-8A52-B2D338D823E3}" destId="{4C33BF79-908A-4D2F-8E26-E17832BBE3AA}" srcOrd="0" destOrd="0" presId="urn:microsoft.com/office/officeart/2005/8/layout/process2"/>
    <dgm:cxn modelId="{44B34D3C-4293-46F2-8AC7-41307B26411D}" type="presParOf" srcId="{36324ACE-4CE3-DB41-9EAB-ED3C240E16C9}" destId="{F1E165AB-D083-4037-89AC-3EC800261F4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8A9E0EE-BF24-6F47-B4B0-D204B4242E57}">
      <dsp:nvSpPr>
        <dsp:cNvPr id="0" name=""/>
        <dsp:cNvSpPr/>
      </dsp:nvSpPr>
      <dsp:spPr>
        <a:xfrm>
          <a:off x="116731" y="0"/>
          <a:ext cx="1098684" cy="567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数据采集</a:t>
          </a:r>
          <a:endParaRPr lang="zh-CN" altLang="en-US" sz="1800" kern="1200" dirty="0"/>
        </a:p>
      </dsp:txBody>
      <dsp:txXfrm>
        <a:off x="116731" y="0"/>
        <a:ext cx="1098684" cy="567063"/>
      </dsp:txXfrm>
    </dsp:sp>
    <dsp:sp modelId="{D02BE489-EC1B-8C47-BDD6-860D8ACC4FDF}">
      <dsp:nvSpPr>
        <dsp:cNvPr id="0" name=""/>
        <dsp:cNvSpPr/>
      </dsp:nvSpPr>
      <dsp:spPr>
        <a:xfrm rot="5400000">
          <a:off x="559749" y="581239"/>
          <a:ext cx="212648" cy="2551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5400000">
        <a:off x="559749" y="581239"/>
        <a:ext cx="212648" cy="255178"/>
      </dsp:txXfrm>
    </dsp:sp>
    <dsp:sp modelId="{F8C3B522-912A-45AE-BF99-036C7EA73059}">
      <dsp:nvSpPr>
        <dsp:cNvPr id="0" name=""/>
        <dsp:cNvSpPr/>
      </dsp:nvSpPr>
      <dsp:spPr>
        <a:xfrm>
          <a:off x="116731" y="850594"/>
          <a:ext cx="1098684" cy="567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smtClean="0"/>
            <a:t>数据</a:t>
          </a:r>
          <a:r>
            <a:rPr lang="zh-CN" altLang="en-US" sz="1800" kern="1200" dirty="0" smtClean="0"/>
            <a:t>融合</a:t>
          </a:r>
          <a:endParaRPr lang="zh-CN" altLang="en-US" sz="1800" kern="1200" dirty="0"/>
        </a:p>
      </dsp:txBody>
      <dsp:txXfrm>
        <a:off x="116731" y="850594"/>
        <a:ext cx="1098684" cy="567063"/>
      </dsp:txXfrm>
    </dsp:sp>
    <dsp:sp modelId="{39AA8E59-5187-431D-8A52-B2D338D823E3}">
      <dsp:nvSpPr>
        <dsp:cNvPr id="0" name=""/>
        <dsp:cNvSpPr/>
      </dsp:nvSpPr>
      <dsp:spPr>
        <a:xfrm rot="5400000">
          <a:off x="559749" y="1431834"/>
          <a:ext cx="212648" cy="2551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5400000">
        <a:off x="559749" y="1431834"/>
        <a:ext cx="212648" cy="255178"/>
      </dsp:txXfrm>
    </dsp:sp>
    <dsp:sp modelId="{F1E165AB-D083-4037-89AC-3EC800261F42}">
      <dsp:nvSpPr>
        <dsp:cNvPr id="0" name=""/>
        <dsp:cNvSpPr/>
      </dsp:nvSpPr>
      <dsp:spPr>
        <a:xfrm>
          <a:off x="116731" y="1701189"/>
          <a:ext cx="1098684" cy="56706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知识提取</a:t>
          </a:r>
          <a:endParaRPr lang="zh-CN" altLang="en-US" sz="1800" kern="1200" dirty="0"/>
        </a:p>
      </dsp:txBody>
      <dsp:txXfrm>
        <a:off x="116731" y="1701189"/>
        <a:ext cx="1098684" cy="567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AC02C-199B-4E21-B4B2-36A6CF18F4DA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29234-A1AB-4957-9F90-3B4F7ACF45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0086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29234-A1AB-4957-9F90-3B4F7ACF45F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81664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29234-A1AB-4957-9F90-3B4F7ACF45F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96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29234-A1AB-4957-9F90-3B4F7ACF45F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96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29234-A1AB-4957-9F90-3B4F7ACF45F5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96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29234-A1AB-4957-9F90-3B4F7ACF45F5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9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29234-A1AB-4957-9F90-3B4F7ACF45F5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9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29234-A1AB-4957-9F90-3B4F7ACF45F5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9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54541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04851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3378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66037" y="-242788"/>
            <a:ext cx="1514475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3438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51437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8402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13320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5546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350213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30476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11043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58E6D1-7D3F-4025-81E3-CAC2EC5E91BD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38F17-FDF8-4B2C-B170-33308770E462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467544" y="1412776"/>
            <a:ext cx="215900" cy="71437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Line 4"/>
          <p:cNvSpPr>
            <a:spLocks noChangeShapeType="1"/>
          </p:cNvSpPr>
          <p:nvPr/>
        </p:nvSpPr>
        <p:spPr bwMode="auto">
          <a:xfrm>
            <a:off x="470718" y="1412776"/>
            <a:ext cx="8277745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27900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10" Type="http://schemas.openxmlformats.org/officeDocument/2006/relationships/image" Target="../media/image94.png"/><Relationship Id="rId4" Type="http://schemas.openxmlformats.org/officeDocument/2006/relationships/image" Target="../media/image88.jpeg"/><Relationship Id="rId9" Type="http://schemas.openxmlformats.org/officeDocument/2006/relationships/image" Target="../media/image9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jpe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1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11" Type="http://schemas.openxmlformats.org/officeDocument/2006/relationships/image" Target="../media/image122.jpe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jpe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8" descr="D:\工作\2013暑期工作会PPT\背景图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91625" cy="692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52738" y="296863"/>
            <a:ext cx="3806825" cy="27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标题 1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7"/>
          </a:xfrm>
        </p:spPr>
        <p:txBody>
          <a:bodyPr/>
          <a:lstStyle/>
          <a:p>
            <a:pPr eaLnBrk="1" hangingPunct="1"/>
            <a:r>
              <a:rPr lang="en-US" altLang="zh-CN" smtClean="0"/>
              <a:t>    </a:t>
            </a:r>
            <a:endParaRPr lang="zh-CN" altLang="en-US" smtClean="0"/>
          </a:p>
        </p:txBody>
      </p:sp>
      <p:sp>
        <p:nvSpPr>
          <p:cNvPr id="57349" name="Rectangle 12"/>
          <p:cNvSpPr>
            <a:spLocks noChangeArrowheads="1"/>
          </p:cNvSpPr>
          <p:nvPr/>
        </p:nvSpPr>
        <p:spPr bwMode="auto">
          <a:xfrm>
            <a:off x="863600" y="3413125"/>
            <a:ext cx="78247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42875" algn="ctr" eaLnBrk="0" hangingPunct="0"/>
            <a:endParaRPr lang="zh-CN" altLang="en-US" sz="4800" b="1" i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350" name="TextBox 8"/>
          <p:cNvSpPr txBox="1">
            <a:spLocks noChangeArrowheads="1"/>
          </p:cNvSpPr>
          <p:nvPr/>
        </p:nvSpPr>
        <p:spPr bwMode="auto">
          <a:xfrm>
            <a:off x="-3175" y="4244975"/>
            <a:ext cx="9194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吕卫锋</a:t>
            </a:r>
            <a:endParaRPr lang="en-US" altLang="zh-CN" sz="2400" b="1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sz="2400" b="1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2015</a:t>
            </a:r>
            <a:r>
              <a:rPr lang="zh-CN" altLang="en-US" sz="2400" b="1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年</a:t>
            </a:r>
            <a:r>
              <a:rPr lang="en-US" altLang="zh-CN" sz="2400" b="1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</a:t>
            </a:r>
            <a:r>
              <a:rPr lang="zh-CN" altLang="en-US" sz="2400" b="1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月</a:t>
            </a:r>
            <a:r>
              <a:rPr lang="en-US" altLang="zh-CN" sz="2400" b="1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10</a:t>
            </a:r>
            <a:r>
              <a:rPr lang="zh-CN" altLang="en-US" sz="2400" b="1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日</a:t>
            </a:r>
            <a:endParaRPr lang="zh-CN" altLang="en-US" sz="2400" b="1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57351" name="Picture 6" descr="D:\工作\2013暑期工作会PPT\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175" y="1333500"/>
            <a:ext cx="21986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/>
          <p:nvPr/>
        </p:nvSpPr>
        <p:spPr>
          <a:xfrm>
            <a:off x="-3175" y="3236913"/>
            <a:ext cx="6878638" cy="96837"/>
          </a:xfrm>
          <a:prstGeom prst="rect">
            <a:avLst/>
          </a:prstGeom>
          <a:solidFill>
            <a:srgbClr val="015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i="0">
              <a:solidFill>
                <a:srgbClr val="FFFFFF"/>
              </a:solidFill>
            </a:endParaRPr>
          </a:p>
        </p:txBody>
      </p:sp>
      <p:sp>
        <p:nvSpPr>
          <p:cNvPr id="57353" name="Rectangle 12"/>
          <p:cNvSpPr>
            <a:spLocks noChangeArrowheads="1"/>
          </p:cNvSpPr>
          <p:nvPr/>
        </p:nvSpPr>
        <p:spPr bwMode="auto">
          <a:xfrm>
            <a:off x="1368425" y="2390775"/>
            <a:ext cx="683895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142875" algn="ctr" eaLnBrk="0" hangingPunct="0"/>
            <a:r>
              <a:rPr lang="zh-CN" altLang="en-US" sz="4800" b="1" i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欢迎首都医科大学专家</a:t>
            </a:r>
            <a:endParaRPr lang="zh-CN" altLang="en-US" sz="4800" b="1" i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907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大数据计算：从数据到关联</a:t>
            </a:r>
            <a:endParaRPr lang="zh-CN" altLang="en-US" dirty="0"/>
          </a:p>
        </p:txBody>
      </p:sp>
      <p:sp>
        <p:nvSpPr>
          <p:cNvPr id="4" name="TextBox 54"/>
          <p:cNvSpPr txBox="1"/>
          <p:nvPr/>
        </p:nvSpPr>
        <p:spPr>
          <a:xfrm>
            <a:off x="4419599" y="2761672"/>
            <a:ext cx="4419601" cy="1439863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</a:ln>
          <a:effectLst/>
        </p:spPr>
        <p:txBody>
          <a:bodyPr tIns="108000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400" b="1" kern="0" dirty="0">
                <a:solidFill>
                  <a:srgbClr val="FF0000"/>
                </a:solidFill>
                <a:ea typeface="黑体" pitchFamily="49" charset="-122"/>
                <a:cs typeface="Arial" pitchFamily="34" charset="0"/>
              </a:rPr>
              <a:t>多元</a:t>
            </a:r>
            <a:r>
              <a:rPr lang="zh-CN" altLang="en-US" sz="2400" b="1" kern="0" dirty="0" smtClean="0">
                <a:solidFill>
                  <a:srgbClr val="FF0000"/>
                </a:solidFill>
                <a:ea typeface="黑体" pitchFamily="49" charset="-122"/>
                <a:cs typeface="Arial" pitchFamily="34" charset="0"/>
              </a:rPr>
              <a:t>输入、高效处理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0" algn="l"/>
              </a:tabLst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数据特征：多元、流式图式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0" algn="l"/>
              </a:tabLst>
              <a:defRPr/>
            </a:pPr>
            <a:r>
              <a:rPr lang="zh-CN" altLang="en-US" sz="2400" kern="0" dirty="0" smtClean="0">
                <a:solidFill>
                  <a:prstClr val="black"/>
                </a:solidFill>
                <a:ea typeface="黑体" pitchFamily="49" charset="-122"/>
                <a:cs typeface="Arial" pitchFamily="34" charset="0"/>
              </a:rPr>
              <a:t>处理要求：内存、多核等支持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sp>
        <p:nvSpPr>
          <p:cNvPr id="5" name="TextBox 56"/>
          <p:cNvSpPr txBox="1"/>
          <p:nvPr/>
        </p:nvSpPr>
        <p:spPr>
          <a:xfrm>
            <a:off x="438504" y="2764762"/>
            <a:ext cx="3780489" cy="1411315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</a:ln>
          <a:effectLst/>
        </p:spPr>
        <p:txBody>
          <a:bodyPr tIns="108000"/>
          <a:lstStyle/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　</a:t>
            </a:r>
            <a:r>
              <a:rPr lang="zh-CN" altLang="en-US" sz="2400" b="1" kern="0" dirty="0">
                <a:solidFill>
                  <a:srgbClr val="FF0000"/>
                </a:solidFill>
                <a:ea typeface="黑体" pitchFamily="49" charset="-122"/>
                <a:cs typeface="Arial" pitchFamily="34" charset="0"/>
              </a:rPr>
              <a:t>实时</a:t>
            </a:r>
            <a:r>
              <a:rPr lang="zh-CN" altLang="en-US" sz="2400" b="1" kern="0" dirty="0" smtClean="0">
                <a:solidFill>
                  <a:srgbClr val="FF0000"/>
                </a:solidFill>
                <a:ea typeface="黑体" pitchFamily="49" charset="-122"/>
                <a:cs typeface="Arial" pitchFamily="34" charset="0"/>
              </a:rPr>
              <a:t>监测、</a:t>
            </a:r>
            <a:r>
              <a:rPr lang="zh-CN" altLang="en-US" sz="2400" b="1" kern="0" dirty="0">
                <a:solidFill>
                  <a:srgbClr val="FF0000"/>
                </a:solidFill>
                <a:ea typeface="黑体" pitchFamily="49" charset="-122"/>
                <a:cs typeface="Arial" pitchFamily="34" charset="0"/>
              </a:rPr>
              <a:t>多维溯源</a:t>
            </a:r>
            <a:endParaRPr lang="en-US" altLang="zh-CN" sz="2400" b="1" kern="0" dirty="0">
              <a:solidFill>
                <a:srgbClr val="FF0000"/>
              </a:solidFill>
              <a:ea typeface="黑体" pitchFamily="49" charset="-122"/>
              <a:cs typeface="Arial" pitchFamily="34" charset="0"/>
            </a:endParaRPr>
          </a:p>
          <a:p>
            <a:pPr marL="342900" marR="0" lvl="0" indent="-3429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kern="0" dirty="0" smtClean="0">
                <a:solidFill>
                  <a:prstClr val="black"/>
                </a:solidFill>
                <a:ea typeface="黑体" pitchFamily="49" charset="-122"/>
                <a:cs typeface="Arial" pitchFamily="34" charset="0"/>
              </a:rPr>
              <a:t> </a:t>
            </a:r>
            <a:r>
              <a:rPr lang="zh-CN" altLang="en-US" sz="2400" kern="0" dirty="0">
                <a:solidFill>
                  <a:prstClr val="black"/>
                </a:solidFill>
                <a:ea typeface="黑体" pitchFamily="49" charset="-122"/>
                <a:cs typeface="Arial" pitchFamily="34" charset="0"/>
              </a:rPr>
              <a:t>实时性：检测时机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Arial" pitchFamily="34" charset="0"/>
              </a:rPr>
              <a:t>?</a:t>
            </a:r>
          </a:p>
          <a:p>
            <a:pPr marL="87313" marR="0" lvl="0" indent="-87313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2400" kern="0" noProof="0" dirty="0" smtClean="0">
                <a:solidFill>
                  <a:prstClr val="black"/>
                </a:solidFill>
                <a:ea typeface="黑体" pitchFamily="49" charset="-122"/>
                <a:cs typeface="Arial" pitchFamily="34" charset="0"/>
              </a:rPr>
              <a:t>有效性：主题及关联性？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Arial" pitchFamily="34" charset="0"/>
            </a:endParaRPr>
          </a:p>
        </p:txBody>
      </p:sp>
      <p:pic>
        <p:nvPicPr>
          <p:cNvPr id="6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20731705">
            <a:off x="51155" y="2274225"/>
            <a:ext cx="7747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86572" y="4399564"/>
            <a:ext cx="8681853" cy="1942072"/>
            <a:chOff x="86572" y="4648200"/>
            <a:chExt cx="8681853" cy="1942072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72" y="4648200"/>
              <a:ext cx="1295400" cy="697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9" name="组合 8"/>
            <p:cNvGrpSpPr/>
            <p:nvPr/>
          </p:nvGrpSpPr>
          <p:grpSpPr>
            <a:xfrm>
              <a:off x="135124" y="4800600"/>
              <a:ext cx="8633301" cy="1789672"/>
              <a:chOff x="135124" y="4800600"/>
              <a:chExt cx="8633301" cy="1789672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414556" y="4809044"/>
                <a:ext cx="2353869" cy="14383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600" dirty="0">
                  <a:solidFill>
                    <a:schemeClr val="tx1"/>
                  </a:solidFill>
                  <a:ea typeface="黑体" pitchFamily="49" charset="-122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671356" y="4800600"/>
                <a:ext cx="2642607" cy="14383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600" dirty="0">
                  <a:solidFill>
                    <a:schemeClr val="tx1"/>
                  </a:solidFill>
                  <a:ea typeface="黑体" pitchFamily="49" charset="-122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752600" y="4814138"/>
                <a:ext cx="1766356" cy="143839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600" dirty="0">
                  <a:solidFill>
                    <a:schemeClr val="tx1"/>
                  </a:solidFill>
                  <a:ea typeface="黑体" pitchFamily="49" charset="-122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84927" y="6131932"/>
                <a:ext cx="11672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Arial"/>
                    <a:ea typeface="黑体"/>
                  </a:rPr>
                  <a:t>数据获取</a:t>
                </a:r>
                <a:endParaRPr lang="zh-CN" altLang="en-US" dirty="0">
                  <a:solidFill>
                    <a:prstClr val="black"/>
                  </a:solidFill>
                  <a:latin typeface="Arial"/>
                  <a:ea typeface="黑体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858734" y="4915800"/>
                <a:ext cx="1447800" cy="539946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rgbClr val="0033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algn="ctr">
                  <a:defRPr sz="1600" b="1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1pPr>
              </a:lstStyle>
              <a:p>
                <a:r>
                  <a:rPr lang="zh-CN" altLang="en-US" dirty="0" smtClean="0"/>
                  <a:t>热点事件</a:t>
                </a:r>
                <a:endParaRPr lang="en-US" altLang="zh-CN" dirty="0"/>
              </a:p>
              <a:p>
                <a:r>
                  <a:rPr lang="zh-CN" altLang="en-US" dirty="0"/>
                  <a:t>检测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855137" y="5613471"/>
                <a:ext cx="1451397" cy="539266"/>
              </a:xfrm>
              <a:prstGeom prst="rect">
                <a:avLst/>
              </a:prstGeom>
              <a:solidFill>
                <a:srgbClr val="99FFCC"/>
              </a:solidFill>
              <a:ln w="9525">
                <a:solidFill>
                  <a:srgbClr val="0033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algn="ctr">
                  <a:defRPr sz="1600" b="1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1pPr>
              </a:lstStyle>
              <a:p>
                <a:r>
                  <a:rPr lang="zh-CN" altLang="en-US" dirty="0" smtClean="0"/>
                  <a:t>事件深度分析</a:t>
                </a:r>
                <a:endParaRPr lang="en-US" altLang="zh-CN" dirty="0" smtClean="0"/>
              </a:p>
              <a:p>
                <a:r>
                  <a:rPr lang="zh-CN" altLang="en-US" dirty="0" smtClean="0"/>
                  <a:t>（用户、传播）</a:t>
                </a:r>
                <a:endParaRPr lang="zh-CN" altLang="en-US" dirty="0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869868" y="5545222"/>
                <a:ext cx="2283245" cy="59898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9525">
                <a:solidFill>
                  <a:srgbClr val="0033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algn="ctr">
                  <a:defRPr sz="1600" b="1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1pPr>
              </a:lstStyle>
              <a:p>
                <a:r>
                  <a:rPr lang="zh-CN" altLang="en-US" dirty="0" smtClean="0"/>
                  <a:t>增量聚类、异常检测、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图处理、数据查询等</a:t>
                </a:r>
                <a:endParaRPr lang="zh-CN" altLang="en-US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482554" y="5379972"/>
                <a:ext cx="2183144" cy="32931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rgbClr val="0033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algn="ctr">
                  <a:defRPr sz="1600" b="1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1pPr>
              </a:lstStyle>
              <a:p>
                <a:r>
                  <a:rPr lang="zh-CN" altLang="en-US" dirty="0" smtClean="0"/>
                  <a:t>内存计算</a:t>
                </a:r>
                <a:endParaRPr lang="en-US" altLang="zh-CN" dirty="0" smtClean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482554" y="5019039"/>
                <a:ext cx="1046443" cy="32934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rgbClr val="0033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algn="ctr">
                  <a:defRPr sz="1600" b="1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1pPr>
              </a:lstStyle>
              <a:p>
                <a:r>
                  <a:rPr lang="zh-CN" altLang="en-US" dirty="0" smtClean="0"/>
                  <a:t>流式数据</a:t>
                </a:r>
                <a:endParaRPr lang="zh-CN" alt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419600" y="6220940"/>
                <a:ext cx="8979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Arial"/>
                    <a:ea typeface="黑体"/>
                  </a:rPr>
                  <a:t>算法</a:t>
                </a:r>
                <a:endParaRPr lang="zh-CN" altLang="en-US" dirty="0">
                  <a:solidFill>
                    <a:prstClr val="black"/>
                  </a:solidFill>
                  <a:latin typeface="Arial"/>
                  <a:ea typeface="黑体"/>
                </a:endParaRPr>
              </a:p>
            </p:txBody>
          </p:sp>
          <p:sp>
            <p:nvSpPr>
              <p:cNvPr id="20" name="右箭头 19"/>
              <p:cNvSpPr/>
              <p:nvPr/>
            </p:nvSpPr>
            <p:spPr>
              <a:xfrm>
                <a:off x="135124" y="5297084"/>
                <a:ext cx="1320437" cy="464515"/>
              </a:xfrm>
              <a:prstGeom prst="rightArrow">
                <a:avLst/>
              </a:prstGeom>
              <a:solidFill>
                <a:srgbClr val="92D050"/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2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流式数据</a:t>
                </a:r>
                <a:endParaRPr lang="zh-CN" altLang="en-US" sz="12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pic>
            <p:nvPicPr>
              <p:cNvPr id="21" name="Picture 10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4950190" y="4882273"/>
                <a:ext cx="1076325" cy="568159"/>
              </a:xfrm>
              <a:prstGeom prst="rect">
                <a:avLst/>
              </a:prstGeom>
            </p:spPr>
          </p:pic>
          <p:pic>
            <p:nvPicPr>
              <p:cNvPr id="22" name="Picture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871821" y="4872887"/>
                <a:ext cx="988647" cy="611018"/>
              </a:xfrm>
              <a:prstGeom prst="rect">
                <a:avLst/>
              </a:prstGeom>
            </p:spPr>
          </p:pic>
          <p:sp>
            <p:nvSpPr>
              <p:cNvPr id="23" name="TextBox 46"/>
              <p:cNvSpPr txBox="1"/>
              <p:nvPr/>
            </p:nvSpPr>
            <p:spPr>
              <a:xfrm>
                <a:off x="7020792" y="6217091"/>
                <a:ext cx="1092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prstClr val="black"/>
                    </a:solidFill>
                    <a:latin typeface="Arial"/>
                    <a:ea typeface="黑体"/>
                  </a:rPr>
                  <a:t>技术</a:t>
                </a:r>
              </a:p>
            </p:txBody>
          </p:sp>
          <p:sp>
            <p:nvSpPr>
              <p:cNvPr id="24" name="TextBox 35"/>
              <p:cNvSpPr txBox="1"/>
              <p:nvPr/>
            </p:nvSpPr>
            <p:spPr>
              <a:xfrm>
                <a:off x="7567291" y="5017550"/>
                <a:ext cx="1087610" cy="32934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rgbClr val="0033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algn="ctr">
                  <a:defRPr sz="1600" b="1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1pPr>
              </a:lstStyle>
              <a:p>
                <a:r>
                  <a:rPr lang="zh-CN" altLang="en-US" dirty="0" smtClean="0"/>
                  <a:t>图式数据</a:t>
                </a:r>
                <a:endParaRPr lang="zh-CN" altLang="en-US" dirty="0"/>
              </a:p>
            </p:txBody>
          </p:sp>
          <p:sp>
            <p:nvSpPr>
              <p:cNvPr id="25" name="TextBox 35"/>
              <p:cNvSpPr txBox="1"/>
              <p:nvPr/>
            </p:nvSpPr>
            <p:spPr>
              <a:xfrm>
                <a:off x="6482554" y="5738659"/>
                <a:ext cx="2183144" cy="32934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>
                <a:solidFill>
                  <a:srgbClr val="0033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>
                <a:defPPr>
                  <a:defRPr lang="zh-CN"/>
                </a:defPPr>
                <a:lvl1pPr algn="ctr">
                  <a:defRPr sz="1600" b="1">
                    <a:solidFill>
                      <a:srgbClr val="000000"/>
                    </a:solidFill>
                    <a:latin typeface="Arial" charset="0"/>
                    <a:ea typeface="宋体" charset="-122"/>
                  </a:defRPr>
                </a:lvl1pPr>
              </a:lstStyle>
              <a:p>
                <a:r>
                  <a:rPr lang="zh-CN" altLang="en-US" dirty="0" smtClean="0"/>
                  <a:t>分布式存储</a:t>
                </a:r>
                <a:endParaRPr lang="zh-CN" altLang="en-US" dirty="0"/>
              </a:p>
            </p:txBody>
          </p:sp>
          <p:sp>
            <p:nvSpPr>
              <p:cNvPr id="26" name="TextBox 46"/>
              <p:cNvSpPr txBox="1"/>
              <p:nvPr/>
            </p:nvSpPr>
            <p:spPr>
              <a:xfrm>
                <a:off x="2180791" y="6215951"/>
                <a:ext cx="800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Arial"/>
                    <a:ea typeface="黑体"/>
                  </a:rPr>
                  <a:t>应用</a:t>
                </a:r>
                <a:endParaRPr lang="zh-CN" altLang="en-US" dirty="0">
                  <a:solidFill>
                    <a:prstClr val="black"/>
                  </a:solidFill>
                  <a:latin typeface="Arial"/>
                  <a:ea typeface="黑体"/>
                </a:endParaRPr>
              </a:p>
            </p:txBody>
          </p:sp>
          <p:sp>
            <p:nvSpPr>
              <p:cNvPr id="27" name="流程图: 直接访问存储器 26"/>
              <p:cNvSpPr/>
              <p:nvPr/>
            </p:nvSpPr>
            <p:spPr>
              <a:xfrm rot="16200000">
                <a:off x="478999" y="5467233"/>
                <a:ext cx="415728" cy="913670"/>
              </a:xfrm>
              <a:prstGeom prst="flowChartMagneticDrum">
                <a:avLst/>
              </a:prstGeom>
              <a:solidFill>
                <a:srgbClr val="FFFF0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28" name="矩形 7" descr="羊皮纸"/>
          <p:cNvSpPr>
            <a:spLocks noChangeArrowheads="1"/>
          </p:cNvSpPr>
          <p:nvPr/>
        </p:nvSpPr>
        <p:spPr bwMode="auto">
          <a:xfrm>
            <a:off x="387417" y="1628800"/>
            <a:ext cx="8299383" cy="658941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800100" indent="-342900">
              <a:spcBef>
                <a:spcPct val="20000"/>
              </a:spcBef>
              <a:buFont typeface="Arial" panose="020B0604020202020204" pitchFamily="34" charset="0"/>
              <a:buChar char="–"/>
              <a:defRPr kumimoji="1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600" dirty="0" smtClean="0"/>
              <a:t>问题：如何从海量、动态数据中快速检测</a:t>
            </a:r>
            <a:r>
              <a:rPr lang="zh-CN" altLang="en-US" sz="2600" dirty="0"/>
              <a:t>热点</a:t>
            </a:r>
            <a:r>
              <a:rPr kumimoji="0" lang="zh-CN" altLang="en-US" sz="2600" dirty="0" smtClean="0"/>
              <a:t>事件？</a:t>
            </a:r>
            <a:endParaRPr lang="zh-CN" altLang="en-US" sz="2600" dirty="0"/>
          </a:p>
        </p:txBody>
      </p:sp>
    </p:spTree>
    <p:extLst>
      <p:ext uri="{BB962C8B-B14F-4D97-AF65-F5344CB8AC3E}">
        <p14:creationId xmlns:p14="http://schemas.microsoft.com/office/powerpoint/2010/main" xmlns="" val="9393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大数据计算：从数据到关联</a:t>
            </a:r>
          </a:p>
        </p:txBody>
      </p:sp>
      <p:sp>
        <p:nvSpPr>
          <p:cNvPr id="106" name="Content Placeholder 2"/>
          <p:cNvSpPr txBox="1">
            <a:spLocks/>
          </p:cNvSpPr>
          <p:nvPr/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pitchFamily="49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400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黑体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算法技术：基于词的共现关系，建立流式处理模型，预备知识库</a:t>
            </a:r>
            <a:endParaRPr kumimoji="0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针对</a:t>
            </a:r>
            <a:r>
              <a:rPr kumimoji="1" lang="zh-CN" altLang="en-US" sz="16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短文本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：突发事件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早期检测</a:t>
            </a:r>
            <a:r>
              <a:rPr kumimoji="1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(20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分内</a:t>
            </a:r>
            <a:r>
              <a:rPr kumimoji="1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)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，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抵抗噪音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数据能力强</a:t>
            </a:r>
            <a:endParaRPr kumimoji="1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语义丰富：多维度分析事件的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演化过程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与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层次关联关系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，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沉淀知识库</a:t>
            </a:r>
            <a:endParaRPr kumimoji="1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系统实现：流式数据处理，分布式内存计算，友好交互界面</a:t>
            </a:r>
            <a:endParaRPr kumimoji="0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分布式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线性扩展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，</a:t>
            </a:r>
            <a:r>
              <a:rPr kumimoji="1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30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分钟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可批处理</a:t>
            </a:r>
            <a:r>
              <a:rPr kumimoji="1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1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亿</a:t>
            </a:r>
            <a:r>
              <a:rPr kumimoji="1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条微博</a:t>
            </a:r>
            <a:endParaRPr kumimoji="1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tabLst/>
              <a:defRPr/>
            </a:pPr>
            <a:endParaRPr kumimoji="1" lang="en-US" altLang="zh-CN" sz="1600" b="0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07" name="Group 83"/>
          <p:cNvGrpSpPr/>
          <p:nvPr/>
        </p:nvGrpSpPr>
        <p:grpSpPr>
          <a:xfrm>
            <a:off x="467544" y="3254391"/>
            <a:ext cx="8201509" cy="1686777"/>
            <a:chOff x="409091" y="4718108"/>
            <a:chExt cx="8201509" cy="1911292"/>
          </a:xfrm>
        </p:grpSpPr>
        <p:sp>
          <p:nvSpPr>
            <p:cNvPr id="108" name="Rounded Rectangle 85"/>
            <p:cNvSpPr/>
            <p:nvPr/>
          </p:nvSpPr>
          <p:spPr>
            <a:xfrm>
              <a:off x="2256517" y="4910093"/>
              <a:ext cx="1528591" cy="1574745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09" name="Rounded Rectangle 86"/>
            <p:cNvSpPr/>
            <p:nvPr/>
          </p:nvSpPr>
          <p:spPr>
            <a:xfrm>
              <a:off x="409091" y="4930984"/>
              <a:ext cx="1528591" cy="1553854"/>
            </a:xfrm>
            <a:prstGeom prst="roundRect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cxnSp>
          <p:nvCxnSpPr>
            <p:cNvPr id="110" name="Straight Arrow Connector 87"/>
            <p:cNvCxnSpPr/>
            <p:nvPr/>
          </p:nvCxnSpPr>
          <p:spPr bwMode="auto">
            <a:xfrm flipV="1">
              <a:off x="7625096" y="6188408"/>
              <a:ext cx="424094" cy="21546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111" name="Straight Connector 88"/>
            <p:cNvCxnSpPr/>
            <p:nvPr/>
          </p:nvCxnSpPr>
          <p:spPr bwMode="auto">
            <a:xfrm>
              <a:off x="8083602" y="4841389"/>
              <a:ext cx="0" cy="1368565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dash"/>
              <a:headEnd type="none" w="med" len="med"/>
              <a:tailEnd type="none"/>
            </a:ln>
            <a:effectLst/>
          </p:spPr>
        </p:cxnSp>
        <p:grpSp>
          <p:nvGrpSpPr>
            <p:cNvPr id="112" name="Group 89"/>
            <p:cNvGrpSpPr/>
            <p:nvPr/>
          </p:nvGrpSpPr>
          <p:grpSpPr>
            <a:xfrm>
              <a:off x="471536" y="4949224"/>
              <a:ext cx="1368068" cy="1180493"/>
              <a:chOff x="166736" y="1977424"/>
              <a:chExt cx="1368068" cy="1180493"/>
            </a:xfrm>
          </p:grpSpPr>
          <p:pic>
            <p:nvPicPr>
              <p:cNvPr id="131" name="Picture 10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76302" y="1977424"/>
                <a:ext cx="913106" cy="566126"/>
              </a:xfrm>
              <a:prstGeom prst="rect">
                <a:avLst/>
              </a:prstGeom>
            </p:spPr>
          </p:pic>
          <p:pic>
            <p:nvPicPr>
              <p:cNvPr id="132" name="Picture 10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166736" y="2733108"/>
                <a:ext cx="1368068" cy="424809"/>
              </a:xfrm>
              <a:prstGeom prst="rect">
                <a:avLst/>
              </a:prstGeom>
            </p:spPr>
          </p:pic>
          <p:cxnSp>
            <p:nvCxnSpPr>
              <p:cNvPr id="133" name="Straight Connector 110"/>
              <p:cNvCxnSpPr/>
              <p:nvPr/>
            </p:nvCxnSpPr>
            <p:spPr bwMode="auto">
              <a:xfrm>
                <a:off x="866376" y="2458948"/>
                <a:ext cx="0" cy="3813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triangle"/>
              </a:ln>
              <a:effectLst/>
            </p:spPr>
          </p:cxnSp>
        </p:grpSp>
        <p:sp>
          <p:nvSpPr>
            <p:cNvPr id="113" name="Rectangle 90"/>
            <p:cNvSpPr/>
            <p:nvPr/>
          </p:nvSpPr>
          <p:spPr bwMode="auto">
            <a:xfrm>
              <a:off x="2399844" y="5105400"/>
              <a:ext cx="1239575" cy="429658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突发热词检测</a:t>
              </a:r>
            </a:p>
          </p:txBody>
        </p:sp>
        <p:pic>
          <p:nvPicPr>
            <p:cNvPr id="114" name="Picture 9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277379" y="5598687"/>
              <a:ext cx="1464624" cy="735656"/>
            </a:xfrm>
            <a:prstGeom prst="rect">
              <a:avLst/>
            </a:prstGeom>
          </p:spPr>
        </p:pic>
        <p:sp>
          <p:nvSpPr>
            <p:cNvPr id="115" name="Rectangle 92"/>
            <p:cNvSpPr/>
            <p:nvPr/>
          </p:nvSpPr>
          <p:spPr bwMode="auto">
            <a:xfrm>
              <a:off x="551951" y="6106506"/>
              <a:ext cx="1239575" cy="280983"/>
            </a:xfrm>
            <a:prstGeom prst="rect">
              <a:avLst/>
            </a:prstGeom>
            <a:gradFill rotWithShape="1">
              <a:gsLst>
                <a:gs pos="0">
                  <a:srgbClr val="4BACC6">
                    <a:tint val="50000"/>
                    <a:satMod val="300000"/>
                  </a:srgbClr>
                </a:gs>
                <a:gs pos="35000">
                  <a:srgbClr val="4BACC6">
                    <a:tint val="37000"/>
                    <a:satMod val="300000"/>
                  </a:srgbClr>
                </a:gs>
                <a:gs pos="100000">
                  <a:srgbClr val="4BACC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分布式分词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+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索引</a:t>
              </a:r>
            </a:p>
          </p:txBody>
        </p:sp>
        <p:grpSp>
          <p:nvGrpSpPr>
            <p:cNvPr id="116" name="Group 93"/>
            <p:cNvGrpSpPr/>
            <p:nvPr/>
          </p:nvGrpSpPr>
          <p:grpSpPr>
            <a:xfrm>
              <a:off x="4100244" y="4725570"/>
              <a:ext cx="1528591" cy="1903830"/>
              <a:chOff x="4026615" y="1457719"/>
              <a:chExt cx="1528591" cy="1903830"/>
            </a:xfrm>
          </p:grpSpPr>
          <p:sp>
            <p:nvSpPr>
              <p:cNvPr id="126" name="Rounded Rectangle 103"/>
              <p:cNvSpPr/>
              <p:nvPr/>
            </p:nvSpPr>
            <p:spPr>
              <a:xfrm>
                <a:off x="4026615" y="1457719"/>
                <a:ext cx="1528591" cy="1903830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27" name="Rectangle 104"/>
              <p:cNvSpPr/>
              <p:nvPr/>
            </p:nvSpPr>
            <p:spPr bwMode="auto">
              <a:xfrm>
                <a:off x="4183575" y="2023153"/>
                <a:ext cx="1237770" cy="322808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热词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</a:t>
                </a: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图</a:t>
                </a: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构建</a:t>
                </a:r>
              </a:p>
            </p:txBody>
          </p:sp>
          <p:sp>
            <p:nvSpPr>
              <p:cNvPr id="128" name="Rectangle 105"/>
              <p:cNvSpPr/>
              <p:nvPr/>
            </p:nvSpPr>
            <p:spPr bwMode="auto">
              <a:xfrm>
                <a:off x="4107361" y="1593751"/>
                <a:ext cx="1343617" cy="321479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tint val="50000"/>
                      <a:satMod val="300000"/>
                    </a:srgbClr>
                  </a:gs>
                  <a:gs pos="35000">
                    <a:srgbClr val="C0504D">
                      <a:tint val="37000"/>
                      <a:satMod val="300000"/>
                    </a:srgbClr>
                  </a:gs>
                  <a:gs pos="100000">
                    <a:srgbClr val="C0504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有向热词同现图</a:t>
                </a:r>
              </a:p>
            </p:txBody>
          </p:sp>
          <p:sp>
            <p:nvSpPr>
              <p:cNvPr id="129" name="Rectangle 106"/>
              <p:cNvSpPr/>
              <p:nvPr/>
            </p:nvSpPr>
            <p:spPr bwMode="auto">
              <a:xfrm>
                <a:off x="4183575" y="2438400"/>
                <a:ext cx="1237770" cy="322808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节点</a:t>
                </a:r>
                <a:r>
                  <a:rPr kumimoji="0" lang="en-US" altLang="zh-C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</a:t>
                </a: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噪音滤除</a:t>
                </a:r>
              </a:p>
            </p:txBody>
          </p:sp>
          <p:sp>
            <p:nvSpPr>
              <p:cNvPr id="130" name="Rectangle 107"/>
              <p:cNvSpPr/>
              <p:nvPr/>
            </p:nvSpPr>
            <p:spPr bwMode="auto">
              <a:xfrm>
                <a:off x="4183575" y="2849227"/>
                <a:ext cx="1237770" cy="322808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图切分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</a:t>
                </a: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事件</a:t>
                </a:r>
                <a:endPara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p:grpSp>
        <p:cxnSp>
          <p:nvCxnSpPr>
            <p:cNvPr id="117" name="Straight Arrow Connector 94"/>
            <p:cNvCxnSpPr/>
            <p:nvPr/>
          </p:nvCxnSpPr>
          <p:spPr bwMode="auto">
            <a:xfrm>
              <a:off x="1970078" y="5706936"/>
              <a:ext cx="286439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118" name="Straight Arrow Connector 95"/>
            <p:cNvCxnSpPr/>
            <p:nvPr/>
          </p:nvCxnSpPr>
          <p:spPr bwMode="auto">
            <a:xfrm>
              <a:off x="3809566" y="5705406"/>
              <a:ext cx="286439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/>
            </a:ln>
            <a:effectLst/>
          </p:spPr>
        </p:cxnSp>
        <p:grpSp>
          <p:nvGrpSpPr>
            <p:cNvPr id="119" name="Group 96"/>
            <p:cNvGrpSpPr/>
            <p:nvPr/>
          </p:nvGrpSpPr>
          <p:grpSpPr>
            <a:xfrm>
              <a:off x="5937942" y="4718108"/>
              <a:ext cx="2672658" cy="1903830"/>
              <a:chOff x="4026615" y="1457719"/>
              <a:chExt cx="1528591" cy="1903830"/>
            </a:xfrm>
          </p:grpSpPr>
          <p:sp>
            <p:nvSpPr>
              <p:cNvPr id="121" name="Rounded Rectangle 98"/>
              <p:cNvSpPr/>
              <p:nvPr/>
            </p:nvSpPr>
            <p:spPr>
              <a:xfrm>
                <a:off x="4026615" y="1457719"/>
                <a:ext cx="1528591" cy="1903830"/>
              </a:xfrm>
              <a:prstGeom prst="roundRect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22" name="Rectangle 99"/>
              <p:cNvSpPr/>
              <p:nvPr/>
            </p:nvSpPr>
            <p:spPr bwMode="auto">
              <a:xfrm>
                <a:off x="4094606" y="2023153"/>
                <a:ext cx="1411142" cy="322808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图特征计算</a:t>
                </a:r>
                <a:r>
                  <a:rPr kumimoji="1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</a:t>
                </a:r>
                <a:r>
                  <a: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关键词</a:t>
                </a:r>
                <a:r>
                  <a:rPr kumimoji="1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\</a:t>
                </a:r>
                <a:r>
                  <a: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事件排序</a:t>
                </a:r>
                <a:endPara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23" name="Rectangle 100"/>
              <p:cNvSpPr/>
              <p:nvPr/>
            </p:nvSpPr>
            <p:spPr bwMode="auto">
              <a:xfrm>
                <a:off x="4362028" y="1593751"/>
                <a:ext cx="834281" cy="321479"/>
              </a:xfrm>
              <a:prstGeom prst="rect">
                <a:avLst/>
              </a:prstGeom>
              <a:gradFill rotWithShape="1">
                <a:gsLst>
                  <a:gs pos="0">
                    <a:srgbClr val="C0504D">
                      <a:tint val="50000"/>
                      <a:satMod val="300000"/>
                    </a:srgbClr>
                  </a:gs>
                  <a:gs pos="35000">
                    <a:srgbClr val="C0504D">
                      <a:tint val="37000"/>
                      <a:satMod val="300000"/>
                    </a:srgbClr>
                  </a:gs>
                  <a:gs pos="100000">
                    <a:srgbClr val="C0504D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C0504D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基于</a:t>
                </a: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图的事件分析</a:t>
                </a:r>
              </a:p>
            </p:txBody>
          </p:sp>
          <p:sp>
            <p:nvSpPr>
              <p:cNvPr id="124" name="Rectangle 101"/>
              <p:cNvSpPr/>
              <p:nvPr/>
            </p:nvSpPr>
            <p:spPr bwMode="auto">
              <a:xfrm>
                <a:off x="4094607" y="2438400"/>
                <a:ext cx="1411142" cy="322808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rPr>
                  <a:t>节点有向连通性</a:t>
                </a:r>
                <a:r>
                  <a:rPr kumimoji="1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</a:t>
                </a:r>
                <a:r>
                  <a:rPr kumimoji="1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子事件关联检测</a:t>
                </a:r>
                <a:endPara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125" name="Rectangle 102"/>
              <p:cNvSpPr/>
              <p:nvPr/>
            </p:nvSpPr>
            <p:spPr bwMode="auto">
              <a:xfrm>
                <a:off x="4094607" y="2849227"/>
                <a:ext cx="1411142" cy="322808"/>
              </a:xfrm>
              <a:prstGeom prst="rect">
                <a:avLst/>
              </a:prstGeom>
              <a:gradFill rotWithShape="1">
                <a:gsLst>
                  <a:gs pos="0">
                    <a:srgbClr val="4BACC6">
                      <a:tint val="50000"/>
                      <a:satMod val="300000"/>
                    </a:srgbClr>
                  </a:gs>
                  <a:gs pos="35000">
                    <a:srgbClr val="4BACC6">
                      <a:tint val="37000"/>
                      <a:satMod val="300000"/>
                    </a:srgbClr>
                  </a:gs>
                  <a:gs pos="100000">
                    <a:srgbClr val="4BACC6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4BACC6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0" tIns="0" rIns="0" bIns="0" numCol="1" rtlCol="0" anchor="ctr" anchorCtr="1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关键节点提取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</a:t>
                </a:r>
                <a:r>
                  <a:rPr kumimoji="1" lang="zh-CN" alt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Wingdings" panose="05000000000000000000" pitchFamily="2" charset="2"/>
                  </a:rPr>
                  <a:t>搜索相关微博</a:t>
                </a:r>
                <a:endPara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</p:grpSp>
        <p:cxnSp>
          <p:nvCxnSpPr>
            <p:cNvPr id="120" name="Straight Arrow Connector 97"/>
            <p:cNvCxnSpPr/>
            <p:nvPr/>
          </p:nvCxnSpPr>
          <p:spPr bwMode="auto">
            <a:xfrm>
              <a:off x="5660743" y="5703876"/>
              <a:ext cx="286439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134" name="Group 111"/>
          <p:cNvGrpSpPr/>
          <p:nvPr/>
        </p:nvGrpSpPr>
        <p:grpSpPr>
          <a:xfrm>
            <a:off x="716622" y="5020718"/>
            <a:ext cx="7553320" cy="280490"/>
            <a:chOff x="446361" y="3807023"/>
            <a:chExt cx="7553320" cy="317824"/>
          </a:xfrm>
        </p:grpSpPr>
        <p:grpSp>
          <p:nvGrpSpPr>
            <p:cNvPr id="135" name="Group 112"/>
            <p:cNvGrpSpPr/>
            <p:nvPr/>
          </p:nvGrpSpPr>
          <p:grpSpPr>
            <a:xfrm>
              <a:off x="446361" y="3807023"/>
              <a:ext cx="7553320" cy="317824"/>
              <a:chOff x="446361" y="3807023"/>
              <a:chExt cx="7553320" cy="317824"/>
            </a:xfrm>
          </p:grpSpPr>
          <p:sp>
            <p:nvSpPr>
              <p:cNvPr id="139" name="TextBox 138"/>
              <p:cNvSpPr txBox="1"/>
              <p:nvPr/>
            </p:nvSpPr>
            <p:spPr>
              <a:xfrm>
                <a:off x="4251474" y="3810596"/>
                <a:ext cx="1418417" cy="307777"/>
              </a:xfrm>
              <a:prstGeom prst="rect">
                <a:avLst/>
              </a:prstGeom>
              <a:solidFill>
                <a:srgbClr val="EEECE1">
                  <a:lumMod val="75000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事件检测</a:t>
                </a:r>
              </a:p>
            </p:txBody>
          </p:sp>
          <p:sp>
            <p:nvSpPr>
              <p:cNvPr id="140" name="TextBox 139"/>
              <p:cNvSpPr txBox="1"/>
              <p:nvPr/>
            </p:nvSpPr>
            <p:spPr>
              <a:xfrm>
                <a:off x="2357227" y="3807023"/>
                <a:ext cx="1418417" cy="307777"/>
              </a:xfrm>
              <a:prstGeom prst="rect">
                <a:avLst/>
              </a:prstGeom>
              <a:solidFill>
                <a:srgbClr val="EEECE1">
                  <a:lumMod val="75000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突发热词检测</a:t>
                </a: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446361" y="3817070"/>
                <a:ext cx="1418417" cy="307777"/>
              </a:xfrm>
              <a:prstGeom prst="rect">
                <a:avLst/>
              </a:prstGeom>
              <a:solidFill>
                <a:srgbClr val="EEECE1">
                  <a:lumMod val="75000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数据预处理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6581264" y="3807023"/>
                <a:ext cx="1418417" cy="307777"/>
              </a:xfrm>
              <a:prstGeom prst="rect">
                <a:avLst/>
              </a:prstGeom>
              <a:solidFill>
                <a:srgbClr val="EEECE1">
                  <a:lumMod val="75000"/>
                </a:srgbClr>
              </a:solidFill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sz="1400"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</a:lstStyle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事件分析</a:t>
                </a:r>
              </a:p>
            </p:txBody>
          </p:sp>
        </p:grpSp>
        <p:cxnSp>
          <p:nvCxnSpPr>
            <p:cNvPr id="136" name="Straight Arrow Connector 113"/>
            <p:cNvCxnSpPr/>
            <p:nvPr/>
          </p:nvCxnSpPr>
          <p:spPr bwMode="auto">
            <a:xfrm>
              <a:off x="1915187" y="3960911"/>
              <a:ext cx="286439" cy="0"/>
            </a:xfrm>
            <a:prstGeom prst="straightConnector1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137" name="Straight Arrow Connector 114"/>
            <p:cNvCxnSpPr/>
            <p:nvPr/>
          </p:nvCxnSpPr>
          <p:spPr bwMode="auto">
            <a:xfrm>
              <a:off x="3834498" y="3976091"/>
              <a:ext cx="28643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138" name="Straight Arrow Connector 115"/>
            <p:cNvCxnSpPr/>
            <p:nvPr/>
          </p:nvCxnSpPr>
          <p:spPr bwMode="auto">
            <a:xfrm>
              <a:off x="5957923" y="3970958"/>
              <a:ext cx="28643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/>
            </a:ln>
            <a:effectLst/>
          </p:spPr>
        </p:cxnSp>
      </p:grpSp>
      <p:grpSp>
        <p:nvGrpSpPr>
          <p:cNvPr id="143" name="Group 120"/>
          <p:cNvGrpSpPr/>
          <p:nvPr/>
        </p:nvGrpSpPr>
        <p:grpSpPr>
          <a:xfrm>
            <a:off x="827584" y="5336072"/>
            <a:ext cx="6815485" cy="1496544"/>
            <a:chOff x="681102" y="2287498"/>
            <a:chExt cx="6815485" cy="2151632"/>
          </a:xfrm>
        </p:grpSpPr>
        <p:cxnSp>
          <p:nvCxnSpPr>
            <p:cNvPr id="144" name="Straight Arrow Connector 121"/>
            <p:cNvCxnSpPr/>
            <p:nvPr/>
          </p:nvCxnSpPr>
          <p:spPr bwMode="auto">
            <a:xfrm>
              <a:off x="1915274" y="3276600"/>
              <a:ext cx="28643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/>
            </a:ln>
            <a:effectLst/>
          </p:spPr>
        </p:cxnSp>
        <p:cxnSp>
          <p:nvCxnSpPr>
            <p:cNvPr id="145" name="Straight Arrow Connector 122"/>
            <p:cNvCxnSpPr/>
            <p:nvPr/>
          </p:nvCxnSpPr>
          <p:spPr bwMode="auto">
            <a:xfrm>
              <a:off x="3834585" y="3291780"/>
              <a:ext cx="28643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triangle"/>
            </a:ln>
            <a:effectLst/>
          </p:spPr>
        </p:cxnSp>
        <p:grpSp>
          <p:nvGrpSpPr>
            <p:cNvPr id="146" name="Group 123"/>
            <p:cNvGrpSpPr/>
            <p:nvPr/>
          </p:nvGrpSpPr>
          <p:grpSpPr>
            <a:xfrm>
              <a:off x="681102" y="2750093"/>
              <a:ext cx="1065866" cy="1313358"/>
              <a:chOff x="681102" y="2817178"/>
              <a:chExt cx="1065866" cy="1313358"/>
            </a:xfrm>
          </p:grpSpPr>
          <p:grpSp>
            <p:nvGrpSpPr>
              <p:cNvPr id="199" name="Group 176"/>
              <p:cNvGrpSpPr/>
              <p:nvPr/>
            </p:nvGrpSpPr>
            <p:grpSpPr>
              <a:xfrm>
                <a:off x="681102" y="3195779"/>
                <a:ext cx="1065866" cy="309421"/>
                <a:chOff x="1154011" y="3497266"/>
                <a:chExt cx="1065866" cy="309421"/>
              </a:xfrm>
            </p:grpSpPr>
            <p:sp>
              <p:nvSpPr>
                <p:cNvPr id="203" name="Rectangle 180"/>
                <p:cNvSpPr/>
                <p:nvPr/>
              </p:nvSpPr>
              <p:spPr bwMode="auto">
                <a:xfrm flipH="1">
                  <a:off x="1154011" y="3500525"/>
                  <a:ext cx="352538" cy="30616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rPr>
                    <a:t>词</a:t>
                  </a:r>
                </a:p>
              </p:txBody>
            </p:sp>
            <p:sp>
              <p:nvSpPr>
                <p:cNvPr id="204" name="Rectangle 181"/>
                <p:cNvSpPr/>
                <p:nvPr/>
              </p:nvSpPr>
              <p:spPr bwMode="auto">
                <a:xfrm flipH="1">
                  <a:off x="1506549" y="3500525"/>
                  <a:ext cx="352538" cy="306162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rPr>
                    <a:t>词</a:t>
                  </a:r>
                </a:p>
              </p:txBody>
            </p:sp>
            <p:sp>
              <p:nvSpPr>
                <p:cNvPr id="205" name="Rectangle 182"/>
                <p:cNvSpPr/>
                <p:nvPr/>
              </p:nvSpPr>
              <p:spPr bwMode="auto">
                <a:xfrm flipH="1">
                  <a:off x="1867339" y="3497266"/>
                  <a:ext cx="352538" cy="309421"/>
                </a:xfrm>
                <a:prstGeom prst="rect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square" lIns="0" tIns="0" rIns="0" bIns="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rPr>
                    <a:t>词</a:t>
                  </a:r>
                </a:p>
              </p:txBody>
            </p:sp>
          </p:grpSp>
          <p:sp>
            <p:nvSpPr>
              <p:cNvPr id="200" name="TextBox 199"/>
              <p:cNvSpPr txBox="1"/>
              <p:nvPr/>
            </p:nvSpPr>
            <p:spPr>
              <a:xfrm>
                <a:off x="733301" y="3765472"/>
                <a:ext cx="953215" cy="365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共同出现</a:t>
                </a:r>
                <a:endParaRPr kumimoji="1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201" name="Left Brace 178"/>
              <p:cNvSpPr/>
              <p:nvPr/>
            </p:nvSpPr>
            <p:spPr>
              <a:xfrm rot="16200000">
                <a:off x="1169746" y="3344920"/>
                <a:ext cx="157098" cy="634701"/>
              </a:xfrm>
              <a:prstGeom prst="leftBrac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771687" y="2817178"/>
                <a:ext cx="953215" cy="30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微博分词</a:t>
                </a:r>
                <a:endParaRPr kumimoji="1" lang="en-US" altLang="zh-C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147" name="Group 124"/>
            <p:cNvGrpSpPr/>
            <p:nvPr/>
          </p:nvGrpSpPr>
          <p:grpSpPr>
            <a:xfrm>
              <a:off x="2417044" y="2316259"/>
              <a:ext cx="1248089" cy="2113127"/>
              <a:chOff x="2450065" y="2337370"/>
              <a:chExt cx="1248089" cy="2113127"/>
            </a:xfrm>
          </p:grpSpPr>
          <p:sp>
            <p:nvSpPr>
              <p:cNvPr id="184" name="TextBox 183"/>
              <p:cNvSpPr txBox="1"/>
              <p:nvPr/>
            </p:nvSpPr>
            <p:spPr>
              <a:xfrm>
                <a:off x="3185860" y="3261856"/>
                <a:ext cx="512294" cy="30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词</a:t>
                </a:r>
              </a:p>
            </p:txBody>
          </p:sp>
          <p:grpSp>
            <p:nvGrpSpPr>
              <p:cNvPr id="185" name="Group 162"/>
              <p:cNvGrpSpPr/>
              <p:nvPr/>
            </p:nvGrpSpPr>
            <p:grpSpPr>
              <a:xfrm>
                <a:off x="2450065" y="2337370"/>
                <a:ext cx="1180706" cy="2113127"/>
                <a:chOff x="2450065" y="2337370"/>
                <a:chExt cx="1180706" cy="2113127"/>
              </a:xfrm>
            </p:grpSpPr>
            <p:grpSp>
              <p:nvGrpSpPr>
                <p:cNvPr id="186" name="Group 163"/>
                <p:cNvGrpSpPr/>
                <p:nvPr/>
              </p:nvGrpSpPr>
              <p:grpSpPr>
                <a:xfrm>
                  <a:off x="2450065" y="2337370"/>
                  <a:ext cx="1180706" cy="2113127"/>
                  <a:chOff x="936168" y="4171320"/>
                  <a:chExt cx="1180706" cy="2113127"/>
                </a:xfrm>
              </p:grpSpPr>
              <p:grpSp>
                <p:nvGrpSpPr>
                  <p:cNvPr id="188" name="Group 165"/>
                  <p:cNvGrpSpPr/>
                  <p:nvPr/>
                </p:nvGrpSpPr>
                <p:grpSpPr>
                  <a:xfrm>
                    <a:off x="1079647" y="4384711"/>
                    <a:ext cx="815248" cy="1899736"/>
                    <a:chOff x="694063" y="3481328"/>
                    <a:chExt cx="815248" cy="1899736"/>
                  </a:xfrm>
                </p:grpSpPr>
                <p:sp>
                  <p:nvSpPr>
                    <p:cNvPr id="192" name="Oval 169"/>
                    <p:cNvSpPr/>
                    <p:nvPr/>
                  </p:nvSpPr>
                  <p:spPr bwMode="auto">
                    <a:xfrm>
                      <a:off x="694063" y="4120308"/>
                      <a:ext cx="154237" cy="36335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4BACC6">
                            <a:tint val="50000"/>
                            <a:satMod val="300000"/>
                          </a:srgbClr>
                        </a:gs>
                        <a:gs pos="35000">
                          <a:srgbClr val="4BACC6">
                            <a:tint val="37000"/>
                            <a:satMod val="300000"/>
                          </a:srgbClr>
                        </a:gs>
                        <a:gs pos="100000">
                          <a:srgbClr val="4BACC6">
                            <a:tint val="15000"/>
                            <a:satMod val="350000"/>
                          </a:srgb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193" name="Oval 170"/>
                    <p:cNvSpPr/>
                    <p:nvPr/>
                  </p:nvSpPr>
                  <p:spPr bwMode="auto">
                    <a:xfrm>
                      <a:off x="1355074" y="3481328"/>
                      <a:ext cx="154237" cy="36335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4BACC6">
                            <a:tint val="50000"/>
                            <a:satMod val="300000"/>
                          </a:srgbClr>
                        </a:gs>
                        <a:gs pos="35000">
                          <a:srgbClr val="4BACC6">
                            <a:tint val="37000"/>
                            <a:satMod val="300000"/>
                          </a:srgbClr>
                        </a:gs>
                        <a:gs pos="100000">
                          <a:srgbClr val="4BACC6">
                            <a:tint val="15000"/>
                            <a:satMod val="350000"/>
                          </a:srgb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194" name="Oval 171"/>
                    <p:cNvSpPr/>
                    <p:nvPr/>
                  </p:nvSpPr>
                  <p:spPr bwMode="auto">
                    <a:xfrm>
                      <a:off x="694063" y="5017708"/>
                      <a:ext cx="154237" cy="36335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4BACC6">
                            <a:tint val="50000"/>
                            <a:satMod val="300000"/>
                          </a:srgbClr>
                        </a:gs>
                        <a:gs pos="35000">
                          <a:srgbClr val="4BACC6">
                            <a:tint val="37000"/>
                            <a:satMod val="300000"/>
                          </a:srgbClr>
                        </a:gs>
                        <a:gs pos="100000">
                          <a:srgbClr val="4BACC6">
                            <a:tint val="15000"/>
                            <a:satMod val="350000"/>
                          </a:srgb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sp>
                  <p:nvSpPr>
                    <p:cNvPr id="195" name="Oval 172"/>
                    <p:cNvSpPr/>
                    <p:nvPr/>
                  </p:nvSpPr>
                  <p:spPr bwMode="auto">
                    <a:xfrm>
                      <a:off x="1349562" y="4419060"/>
                      <a:ext cx="154237" cy="363356"/>
                    </a:xfrm>
                    <a:prstGeom prst="ellipse">
                      <a:avLst/>
                    </a:prstGeom>
                    <a:gradFill rotWithShape="1">
                      <a:gsLst>
                        <a:gs pos="0">
                          <a:srgbClr val="4BACC6">
                            <a:tint val="50000"/>
                            <a:satMod val="300000"/>
                          </a:srgbClr>
                        </a:gs>
                        <a:gs pos="35000">
                          <a:srgbClr val="4BACC6">
                            <a:tint val="37000"/>
                            <a:satMod val="300000"/>
                          </a:srgbClr>
                        </a:gs>
                        <a:gs pos="100000">
                          <a:srgbClr val="4BACC6">
                            <a:tint val="15000"/>
                            <a:satMod val="350000"/>
                          </a:srgbClr>
                        </a:gs>
                      </a:gsLst>
                      <a:lin ang="16200000" scaled="1"/>
                    </a:gradFill>
                    <a:ln w="9525" cap="flat" cmpd="sng" algn="ctr">
                      <a:solidFill>
                        <a:srgbClr val="4BACC6">
                          <a:shade val="95000"/>
                          <a:satMod val="105000"/>
                        </a:srgbClr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40000" dist="20000" dir="5400000" rotWithShape="0">
                        <a:srgbClr val="000000">
                          <a:alpha val="38000"/>
                        </a:srgbClr>
                      </a:outerShdw>
                    </a:effectLst>
                  </p:spPr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marL="0" marR="0" lvl="0" indent="0" defTabSz="91440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zh-CN" altLang="en-US" sz="14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p:txBody>
                </p:sp>
                <p:cxnSp>
                  <p:nvCxnSpPr>
                    <p:cNvPr id="196" name="Straight Connector 173"/>
                    <p:cNvCxnSpPr>
                      <a:stCxn id="192" idx="5"/>
                      <a:endCxn id="195" idx="2"/>
                    </p:cNvCxnSpPr>
                    <p:nvPr/>
                  </p:nvCxnSpPr>
                  <p:spPr bwMode="auto">
                    <a:xfrm>
                      <a:off x="825713" y="4430452"/>
                      <a:ext cx="523849" cy="170287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rgbClr val="4F81BD">
                          <a:shade val="95000"/>
                          <a:satMod val="105000"/>
                        </a:srgbClr>
                      </a:solidFill>
                      <a:prstDash val="solid"/>
                      <a:headEnd type="none" w="med" len="med"/>
                      <a:tailEnd type="triangle"/>
                    </a:ln>
                    <a:effectLst/>
                  </p:spPr>
                </p:cxnSp>
                <p:cxnSp>
                  <p:nvCxnSpPr>
                    <p:cNvPr id="197" name="Straight Connector 174"/>
                    <p:cNvCxnSpPr/>
                    <p:nvPr/>
                  </p:nvCxnSpPr>
                  <p:spPr bwMode="auto">
                    <a:xfrm flipV="1">
                      <a:off x="819650" y="3598971"/>
                      <a:ext cx="551948" cy="529917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rgbClr val="4F81BD">
                          <a:shade val="95000"/>
                          <a:satMod val="105000"/>
                        </a:srgbClr>
                      </a:solidFill>
                      <a:prstDash val="solid"/>
                      <a:headEnd type="none" w="med" len="med"/>
                      <a:tailEnd type="triangle"/>
                    </a:ln>
                    <a:effectLst/>
                  </p:spPr>
                </p:cxnSp>
                <p:cxnSp>
                  <p:nvCxnSpPr>
                    <p:cNvPr id="198" name="Straight Connector 175"/>
                    <p:cNvCxnSpPr>
                      <a:stCxn id="192" idx="4"/>
                      <a:endCxn id="194" idx="0"/>
                    </p:cNvCxnSpPr>
                    <p:nvPr/>
                  </p:nvCxnSpPr>
                  <p:spPr bwMode="auto">
                    <a:xfrm>
                      <a:off x="771182" y="4483664"/>
                      <a:ext cx="0" cy="534043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rgbClr val="4F81BD">
                          <a:shade val="95000"/>
                          <a:satMod val="105000"/>
                        </a:srgbClr>
                      </a:solidFill>
                      <a:prstDash val="solid"/>
                      <a:headEnd type="none" w="med" len="med"/>
                      <a:tailEnd type="triangle"/>
                    </a:ln>
                    <a:effectLst/>
                  </p:spPr>
                </p:cxnSp>
              </p:grpSp>
              <p:sp>
                <p:nvSpPr>
                  <p:cNvPr id="189" name="TextBox 188"/>
                  <p:cNvSpPr txBox="1"/>
                  <p:nvPr/>
                </p:nvSpPr>
                <p:spPr>
                  <a:xfrm>
                    <a:off x="947439" y="4778664"/>
                    <a:ext cx="512294" cy="3045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zh-CN" altLang="en-US" sz="105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词</a:t>
                    </a:r>
                  </a:p>
                </p:txBody>
              </p:sp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1604580" y="4171320"/>
                    <a:ext cx="512294" cy="3045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zh-CN" altLang="en-US" sz="105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词</a:t>
                    </a:r>
                  </a:p>
                </p:txBody>
              </p:sp>
              <p:sp>
                <p:nvSpPr>
                  <p:cNvPr id="191" name="TextBox 190"/>
                  <p:cNvSpPr txBox="1"/>
                  <p:nvPr/>
                </p:nvSpPr>
                <p:spPr>
                  <a:xfrm>
                    <a:off x="936168" y="5463510"/>
                    <a:ext cx="953215" cy="3045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zh-CN" altLang="en-US" sz="105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黑体" panose="02010609060101010101" pitchFamily="49" charset="-122"/>
                        <a:ea typeface="黑体" panose="02010609060101010101" pitchFamily="49" charset="-122"/>
                      </a:rPr>
                      <a:t>共现关系</a:t>
                    </a:r>
                    <a:endParaRPr kumimoji="1" lang="en-US" altLang="zh-CN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p:grpSp>
            <p:sp>
              <p:nvSpPr>
                <p:cNvPr id="187" name="TextBox 186"/>
                <p:cNvSpPr txBox="1"/>
                <p:nvPr/>
              </p:nvSpPr>
              <p:spPr>
                <a:xfrm>
                  <a:off x="2719850" y="4060490"/>
                  <a:ext cx="512294" cy="304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词</a:t>
                  </a:r>
                </a:p>
              </p:txBody>
            </p:sp>
          </p:grpSp>
        </p:grpSp>
        <p:grpSp>
          <p:nvGrpSpPr>
            <p:cNvPr id="148" name="Group 125"/>
            <p:cNvGrpSpPr/>
            <p:nvPr/>
          </p:nvGrpSpPr>
          <p:grpSpPr>
            <a:xfrm>
              <a:off x="4589199" y="2287498"/>
              <a:ext cx="2907388" cy="2151632"/>
              <a:chOff x="4648292" y="4067383"/>
              <a:chExt cx="2907388" cy="2151632"/>
            </a:xfrm>
          </p:grpSpPr>
          <p:grpSp>
            <p:nvGrpSpPr>
              <p:cNvPr id="149" name="Group 126"/>
              <p:cNvGrpSpPr/>
              <p:nvPr/>
            </p:nvGrpSpPr>
            <p:grpSpPr>
              <a:xfrm>
                <a:off x="4648292" y="4377769"/>
                <a:ext cx="947456" cy="1651672"/>
                <a:chOff x="947439" y="4384711"/>
                <a:chExt cx="947456" cy="1651672"/>
              </a:xfrm>
            </p:grpSpPr>
            <p:grpSp>
              <p:nvGrpSpPr>
                <p:cNvPr id="175" name="Group 152"/>
                <p:cNvGrpSpPr/>
                <p:nvPr/>
              </p:nvGrpSpPr>
              <p:grpSpPr>
                <a:xfrm>
                  <a:off x="1079647" y="4384711"/>
                  <a:ext cx="815248" cy="1651672"/>
                  <a:chOff x="694063" y="3481328"/>
                  <a:chExt cx="815248" cy="1651672"/>
                </a:xfrm>
              </p:grpSpPr>
              <p:sp>
                <p:nvSpPr>
                  <p:cNvPr id="177" name="Oval 154"/>
                  <p:cNvSpPr/>
                  <p:nvPr/>
                </p:nvSpPr>
                <p:spPr bwMode="auto">
                  <a:xfrm>
                    <a:off x="694063" y="4120308"/>
                    <a:ext cx="154237" cy="3633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178" name="Oval 155"/>
                  <p:cNvSpPr/>
                  <p:nvPr/>
                </p:nvSpPr>
                <p:spPr bwMode="auto">
                  <a:xfrm>
                    <a:off x="1355074" y="3481328"/>
                    <a:ext cx="154237" cy="3633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179" name="Oval 156"/>
                  <p:cNvSpPr/>
                  <p:nvPr/>
                </p:nvSpPr>
                <p:spPr bwMode="auto">
                  <a:xfrm>
                    <a:off x="694063" y="4769644"/>
                    <a:ext cx="154237" cy="3633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180" name="Oval 157"/>
                  <p:cNvSpPr/>
                  <p:nvPr/>
                </p:nvSpPr>
                <p:spPr bwMode="auto">
                  <a:xfrm>
                    <a:off x="1349562" y="4419060"/>
                    <a:ext cx="154237" cy="3633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cxnSp>
                <p:nvCxnSpPr>
                  <p:cNvPr id="181" name="Straight Connector 158"/>
                  <p:cNvCxnSpPr>
                    <a:stCxn id="177" idx="5"/>
                    <a:endCxn id="180" idx="2"/>
                  </p:cNvCxnSpPr>
                  <p:nvPr/>
                </p:nvCxnSpPr>
                <p:spPr bwMode="auto">
                  <a:xfrm>
                    <a:off x="825713" y="4430451"/>
                    <a:ext cx="523849" cy="17028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182" name="Straight Connector 159"/>
                  <p:cNvCxnSpPr/>
                  <p:nvPr/>
                </p:nvCxnSpPr>
                <p:spPr bwMode="auto">
                  <a:xfrm flipV="1">
                    <a:off x="819650" y="3598971"/>
                    <a:ext cx="551948" cy="52991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triangle"/>
                  </a:ln>
                  <a:effectLst/>
                </p:spPr>
              </p:cxnSp>
              <p:cxnSp>
                <p:nvCxnSpPr>
                  <p:cNvPr id="183" name="Straight Connector 160"/>
                  <p:cNvCxnSpPr>
                    <a:stCxn id="177" idx="4"/>
                    <a:endCxn id="179" idx="0"/>
                  </p:cNvCxnSpPr>
                  <p:nvPr/>
                </p:nvCxnSpPr>
                <p:spPr bwMode="auto">
                  <a:xfrm>
                    <a:off x="771182" y="4483664"/>
                    <a:ext cx="0" cy="28598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176" name="TextBox 175"/>
                <p:cNvSpPr txBox="1"/>
                <p:nvPr/>
              </p:nvSpPr>
              <p:spPr>
                <a:xfrm>
                  <a:off x="947439" y="4778665"/>
                  <a:ext cx="512294" cy="304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词</a:t>
                  </a:r>
                </a:p>
              </p:txBody>
            </p:sp>
          </p:grpSp>
          <p:grpSp>
            <p:nvGrpSpPr>
              <p:cNvPr id="150" name="Group 127"/>
              <p:cNvGrpSpPr/>
              <p:nvPr/>
            </p:nvGrpSpPr>
            <p:grpSpPr>
              <a:xfrm>
                <a:off x="5571228" y="4504825"/>
                <a:ext cx="678086" cy="563510"/>
                <a:chOff x="825713" y="4218907"/>
                <a:chExt cx="678086" cy="563510"/>
              </a:xfrm>
            </p:grpSpPr>
            <p:sp>
              <p:nvSpPr>
                <p:cNvPr id="173" name="Oval 150"/>
                <p:cNvSpPr/>
                <p:nvPr/>
              </p:nvSpPr>
              <p:spPr bwMode="auto">
                <a:xfrm>
                  <a:off x="1349562" y="4419060"/>
                  <a:ext cx="154237" cy="363357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cxnSp>
              <p:nvCxnSpPr>
                <p:cNvPr id="174" name="Straight Connector 151"/>
                <p:cNvCxnSpPr>
                  <a:endCxn id="173" idx="2"/>
                </p:cNvCxnSpPr>
                <p:nvPr/>
              </p:nvCxnSpPr>
              <p:spPr bwMode="auto">
                <a:xfrm>
                  <a:off x="825713" y="4218907"/>
                  <a:ext cx="523849" cy="38183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headEnd type="triangle" w="med" len="med"/>
                  <a:tailEnd type="none"/>
                </a:ln>
                <a:effectLst/>
              </p:spPr>
            </p:cxnSp>
          </p:grpSp>
          <p:cxnSp>
            <p:nvCxnSpPr>
              <p:cNvPr id="151" name="Straight Connector 128"/>
              <p:cNvCxnSpPr/>
              <p:nvPr/>
            </p:nvCxnSpPr>
            <p:spPr bwMode="auto">
              <a:xfrm flipV="1">
                <a:off x="5554985" y="4787222"/>
                <a:ext cx="551948" cy="529917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none"/>
              </a:ln>
              <a:effectLst/>
            </p:spPr>
          </p:cxnSp>
          <p:grpSp>
            <p:nvGrpSpPr>
              <p:cNvPr id="152" name="Group 129"/>
              <p:cNvGrpSpPr/>
              <p:nvPr/>
            </p:nvGrpSpPr>
            <p:grpSpPr>
              <a:xfrm>
                <a:off x="5954658" y="4067383"/>
                <a:ext cx="947456" cy="1301088"/>
                <a:chOff x="947439" y="4384711"/>
                <a:chExt cx="947456" cy="1301088"/>
              </a:xfrm>
            </p:grpSpPr>
            <p:grpSp>
              <p:nvGrpSpPr>
                <p:cNvPr id="166" name="Group 143"/>
                <p:cNvGrpSpPr/>
                <p:nvPr/>
              </p:nvGrpSpPr>
              <p:grpSpPr>
                <a:xfrm>
                  <a:off x="1079647" y="4384711"/>
                  <a:ext cx="815248" cy="1301088"/>
                  <a:chOff x="694063" y="3481328"/>
                  <a:chExt cx="815248" cy="1301088"/>
                </a:xfrm>
              </p:grpSpPr>
              <p:sp>
                <p:nvSpPr>
                  <p:cNvPr id="168" name="Oval 145"/>
                  <p:cNvSpPr/>
                  <p:nvPr/>
                </p:nvSpPr>
                <p:spPr bwMode="auto">
                  <a:xfrm>
                    <a:off x="694063" y="4120308"/>
                    <a:ext cx="154237" cy="3633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169" name="Oval 146"/>
                  <p:cNvSpPr/>
                  <p:nvPr/>
                </p:nvSpPr>
                <p:spPr bwMode="auto">
                  <a:xfrm>
                    <a:off x="1355074" y="3481328"/>
                    <a:ext cx="154237" cy="3633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sp>
                <p:nvSpPr>
                  <p:cNvPr id="170" name="Oval 147"/>
                  <p:cNvSpPr/>
                  <p:nvPr/>
                </p:nvSpPr>
                <p:spPr bwMode="auto">
                  <a:xfrm>
                    <a:off x="1349562" y="4419060"/>
                    <a:ext cx="154237" cy="36335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4BACC6">
                          <a:tint val="50000"/>
                          <a:satMod val="300000"/>
                        </a:srgbClr>
                      </a:gs>
                      <a:gs pos="35000">
                        <a:srgbClr val="4BACC6">
                          <a:tint val="37000"/>
                          <a:satMod val="300000"/>
                        </a:srgbClr>
                      </a:gs>
                      <a:gs pos="100000">
                        <a:srgbClr val="4BACC6">
                          <a:tint val="15000"/>
                          <a:satMod val="350000"/>
                        </a:srgbClr>
                      </a:gs>
                    </a:gsLst>
                    <a:lin ang="16200000" scaled="1"/>
                  </a:gradFill>
                  <a:ln w="9525" cap="flat" cmpd="sng" algn="ctr">
                    <a:solidFill>
                      <a:srgbClr val="4BACC6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lvl="0" indent="0" defTabSz="914400" eaLnBrk="1" fontAlgn="base" latinLnBrk="0" hangingPunct="1">
                      <a:lnSpc>
                        <a:spcPct val="100000"/>
                      </a:lnSpc>
                      <a:spcBef>
                        <a:spcPct val="5000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zh-CN" altLang="en-US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endParaRPr>
                  </a:p>
                </p:txBody>
              </p:sp>
              <p:cxnSp>
                <p:nvCxnSpPr>
                  <p:cNvPr id="171" name="Straight Connector 148"/>
                  <p:cNvCxnSpPr>
                    <a:stCxn id="168" idx="5"/>
                    <a:endCxn id="170" idx="2"/>
                  </p:cNvCxnSpPr>
                  <p:nvPr/>
                </p:nvCxnSpPr>
                <p:spPr bwMode="auto">
                  <a:xfrm>
                    <a:off x="825713" y="4430451"/>
                    <a:ext cx="523849" cy="17028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  <a:headEnd type="triangle" w="med" len="med"/>
                    <a:tailEnd type="triangle"/>
                  </a:ln>
                  <a:effectLst/>
                </p:spPr>
              </p:cxnSp>
              <p:cxnSp>
                <p:nvCxnSpPr>
                  <p:cNvPr id="172" name="Straight Connector 149"/>
                  <p:cNvCxnSpPr/>
                  <p:nvPr/>
                </p:nvCxnSpPr>
                <p:spPr bwMode="auto">
                  <a:xfrm flipV="1">
                    <a:off x="819650" y="3598971"/>
                    <a:ext cx="551948" cy="529917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4F81BD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triangle"/>
                  </a:ln>
                  <a:effectLst/>
                </p:spPr>
              </p:cxnSp>
            </p:grpSp>
            <p:sp>
              <p:nvSpPr>
                <p:cNvPr id="167" name="TextBox 166"/>
                <p:cNvSpPr txBox="1"/>
                <p:nvPr/>
              </p:nvSpPr>
              <p:spPr>
                <a:xfrm>
                  <a:off x="947439" y="4778665"/>
                  <a:ext cx="512294" cy="3045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zh-CN" altLang="en-US" sz="105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词</a:t>
                  </a:r>
                </a:p>
              </p:txBody>
            </p:sp>
          </p:grpSp>
          <p:grpSp>
            <p:nvGrpSpPr>
              <p:cNvPr id="153" name="Group 130"/>
              <p:cNvGrpSpPr/>
              <p:nvPr/>
            </p:nvGrpSpPr>
            <p:grpSpPr>
              <a:xfrm>
                <a:off x="6823063" y="4217026"/>
                <a:ext cx="732617" cy="787231"/>
                <a:chOff x="771182" y="4241494"/>
                <a:chExt cx="732617" cy="787231"/>
              </a:xfrm>
            </p:grpSpPr>
            <p:sp>
              <p:nvSpPr>
                <p:cNvPr id="164" name="Oval 141"/>
                <p:cNvSpPr/>
                <p:nvPr/>
              </p:nvSpPr>
              <p:spPr bwMode="auto">
                <a:xfrm>
                  <a:off x="1349562" y="4419060"/>
                  <a:ext cx="154237" cy="36335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cxnSp>
              <p:nvCxnSpPr>
                <p:cNvPr id="165" name="Straight Connector 142"/>
                <p:cNvCxnSpPr/>
                <p:nvPr/>
              </p:nvCxnSpPr>
              <p:spPr bwMode="auto">
                <a:xfrm>
                  <a:off x="771182" y="4241494"/>
                  <a:ext cx="0" cy="787231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headEnd type="triangle" w="med" len="med"/>
                  <a:tailEnd type="none"/>
                </a:ln>
                <a:effectLst/>
              </p:spPr>
            </p:cxnSp>
          </p:grpSp>
          <p:grpSp>
            <p:nvGrpSpPr>
              <p:cNvPr id="154" name="Group 131"/>
              <p:cNvGrpSpPr/>
              <p:nvPr/>
            </p:nvGrpSpPr>
            <p:grpSpPr>
              <a:xfrm>
                <a:off x="6735764" y="4476836"/>
                <a:ext cx="809736" cy="1550768"/>
                <a:chOff x="694063" y="3598971"/>
                <a:chExt cx="809736" cy="1550768"/>
              </a:xfrm>
            </p:grpSpPr>
            <p:sp>
              <p:nvSpPr>
                <p:cNvPr id="159" name="Oval 136"/>
                <p:cNvSpPr/>
                <p:nvPr/>
              </p:nvSpPr>
              <p:spPr bwMode="auto">
                <a:xfrm>
                  <a:off x="694063" y="4786383"/>
                  <a:ext cx="154237" cy="36335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sp>
              <p:nvSpPr>
                <p:cNvPr id="160" name="Oval 137"/>
                <p:cNvSpPr/>
                <p:nvPr/>
              </p:nvSpPr>
              <p:spPr bwMode="auto">
                <a:xfrm>
                  <a:off x="1349562" y="4419060"/>
                  <a:ext cx="154237" cy="36335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4BACC6">
                        <a:tint val="50000"/>
                        <a:satMod val="300000"/>
                      </a:srgbClr>
                    </a:gs>
                    <a:gs pos="35000">
                      <a:srgbClr val="4BACC6">
                        <a:tint val="37000"/>
                        <a:satMod val="300000"/>
                      </a:srgbClr>
                    </a:gs>
                    <a:gs pos="100000">
                      <a:srgbClr val="4BACC6">
                        <a:tint val="15000"/>
                        <a:satMod val="350000"/>
                      </a:srgbClr>
                    </a:gs>
                  </a:gsLst>
                  <a:lin ang="16200000" scaled="1"/>
                </a:gradFill>
                <a:ln w="9525" cap="flat" cmpd="sng" algn="ctr">
                  <a:solidFill>
                    <a:srgbClr val="4BACC6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endParaRPr>
                </a:p>
              </p:txBody>
            </p:sp>
            <p:cxnSp>
              <p:nvCxnSpPr>
                <p:cNvPr id="161" name="Straight Connector 138"/>
                <p:cNvCxnSpPr>
                  <a:endCxn id="160" idx="2"/>
                </p:cNvCxnSpPr>
                <p:nvPr/>
              </p:nvCxnSpPr>
              <p:spPr bwMode="auto">
                <a:xfrm>
                  <a:off x="825713" y="4251958"/>
                  <a:ext cx="523849" cy="34878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62" name="Straight Connector 139"/>
                <p:cNvCxnSpPr/>
                <p:nvPr/>
              </p:nvCxnSpPr>
              <p:spPr bwMode="auto">
                <a:xfrm flipV="1">
                  <a:off x="819650" y="3598971"/>
                  <a:ext cx="551948" cy="529917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  <p:cxnSp>
              <p:nvCxnSpPr>
                <p:cNvPr id="163" name="Straight Connector 140"/>
                <p:cNvCxnSpPr>
                  <a:stCxn id="170" idx="4"/>
                  <a:endCxn id="159" idx="0"/>
                </p:cNvCxnSpPr>
                <p:nvPr/>
              </p:nvCxnSpPr>
              <p:spPr bwMode="auto">
                <a:xfrm flipH="1">
                  <a:off x="771182" y="4490606"/>
                  <a:ext cx="6601" cy="29577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headEnd type="none" w="med" len="med"/>
                  <a:tailEnd type="triangle"/>
                </a:ln>
                <a:effectLst/>
              </p:spPr>
            </p:cxnSp>
          </p:grpSp>
          <p:cxnSp>
            <p:nvCxnSpPr>
              <p:cNvPr id="155" name="Straight Connector 132"/>
              <p:cNvCxnSpPr>
                <a:stCxn id="177" idx="6"/>
                <a:endCxn id="173" idx="2"/>
              </p:cNvCxnSpPr>
              <p:nvPr/>
            </p:nvCxnSpPr>
            <p:spPr bwMode="auto">
              <a:xfrm flipV="1">
                <a:off x="4934737" y="4886656"/>
                <a:ext cx="1160340" cy="311771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  <a:headEnd type="triangle" w="med" len="med"/>
                <a:tailEnd type="triangle"/>
              </a:ln>
              <a:effectLst/>
            </p:spPr>
          </p:cxnSp>
          <p:cxnSp>
            <p:nvCxnSpPr>
              <p:cNvPr id="156" name="Straight Connector 133"/>
              <p:cNvCxnSpPr/>
              <p:nvPr/>
            </p:nvCxnSpPr>
            <p:spPr bwMode="auto">
              <a:xfrm>
                <a:off x="6173035" y="4156395"/>
                <a:ext cx="0" cy="1505421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dash"/>
                <a:headEnd type="none" w="med" len="med"/>
                <a:tailEnd type="none"/>
              </a:ln>
              <a:effectLst/>
            </p:spPr>
          </p:cxnSp>
          <p:sp>
            <p:nvSpPr>
              <p:cNvPr id="157" name="TextBox 156"/>
              <p:cNvSpPr txBox="1"/>
              <p:nvPr/>
            </p:nvSpPr>
            <p:spPr>
              <a:xfrm>
                <a:off x="5012093" y="5820279"/>
                <a:ext cx="984181" cy="304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事件</a:t>
                </a:r>
                <a:r>
                  <a:rPr kumimoji="1" lang="en-US" altLang="zh-CN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 1</a:t>
                </a:r>
                <a:endParaRPr kumimoji="1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6249314" y="5914476"/>
                <a:ext cx="1127290" cy="304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事件</a:t>
                </a:r>
                <a:r>
                  <a:rPr kumimoji="1" lang="en-US" altLang="zh-CN" sz="105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黑体" panose="02010609060101010101" pitchFamily="49" charset="-122"/>
                    <a:ea typeface="黑体" panose="02010609060101010101" pitchFamily="49" charset="-122"/>
                  </a:rPr>
                  <a:t> 2</a:t>
                </a:r>
                <a:endParaRPr kumimoji="1" lang="zh-CN" alt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206" name="流程图: 磁盘 205"/>
          <p:cNvSpPr/>
          <p:nvPr/>
        </p:nvSpPr>
        <p:spPr>
          <a:xfrm>
            <a:off x="8028178" y="6230832"/>
            <a:ext cx="1046621" cy="510536"/>
          </a:xfrm>
          <a:prstGeom prst="flowChartMagneticDisk">
            <a:avLst/>
          </a:prstGeom>
          <a:solidFill>
            <a:srgbClr val="FFFF00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知识库</a:t>
            </a:r>
            <a:endParaRPr kumimoji="1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07" name="下箭头 206"/>
          <p:cNvSpPr/>
          <p:nvPr/>
        </p:nvSpPr>
        <p:spPr>
          <a:xfrm>
            <a:off x="8397066" y="5491555"/>
            <a:ext cx="319065" cy="640148"/>
          </a:xfrm>
          <a:prstGeom prst="downArrow">
            <a:avLst/>
          </a:prstGeom>
          <a:solidFill>
            <a:srgbClr val="FFC000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4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4270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大数据计算：从数据到关联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1"/>
          </p:nvPr>
        </p:nvSpPr>
        <p:spPr>
          <a:xfrm>
            <a:off x="8491538" y="6232401"/>
            <a:ext cx="652462" cy="409575"/>
          </a:xfrm>
        </p:spPr>
        <p:txBody>
          <a:bodyPr/>
          <a:lstStyle/>
          <a:p>
            <a:pPr>
              <a:defRPr/>
            </a:pPr>
            <a:fld id="{F7342E20-28E7-4DD5-8CEC-9A0663F098AB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  <p:pic>
        <p:nvPicPr>
          <p:cNvPr id="5" name="内容占位符 3" descr="11111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7604" r="-7604"/>
          <a:stretch>
            <a:fillRect/>
          </a:stretch>
        </p:blipFill>
        <p:spPr>
          <a:xfrm>
            <a:off x="-317694" y="1196752"/>
            <a:ext cx="9354190" cy="5733645"/>
          </a:xfrm>
        </p:spPr>
      </p:pic>
      <p:sp>
        <p:nvSpPr>
          <p:cNvPr id="6" name="矩形 5"/>
          <p:cNvSpPr/>
          <p:nvPr/>
        </p:nvSpPr>
        <p:spPr>
          <a:xfrm>
            <a:off x="1331640" y="1700808"/>
            <a:ext cx="6840760" cy="51845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75656" y="4509120"/>
            <a:ext cx="6480720" cy="2337224"/>
          </a:xfrm>
          <a:prstGeom prst="rect">
            <a:avLst/>
          </a:prstGeom>
        </p:spPr>
      </p:pic>
      <p:pic>
        <p:nvPicPr>
          <p:cNvPr id="8" name="Picture 1" descr="C:\Users\yy\Documents\Tencent Files\1016573074\Image\2G9$MTM3JL4`YR94ID()UX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4616" y="1676524"/>
            <a:ext cx="3211760" cy="303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3168352" cy="299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标注 9"/>
          <p:cNvSpPr/>
          <p:nvPr/>
        </p:nvSpPr>
        <p:spPr>
          <a:xfrm>
            <a:off x="35866" y="3501008"/>
            <a:ext cx="2137735" cy="562756"/>
          </a:xfrm>
          <a:prstGeom prst="wedgeRectCallout">
            <a:avLst>
              <a:gd name="adj1" fmla="val 52277"/>
              <a:gd name="adj2" fmla="val -18204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0000"/>
                </a:solidFill>
              </a:rPr>
              <a:t>出租车出发地热点分布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" name="矩形标注 10"/>
          <p:cNvSpPr/>
          <p:nvPr/>
        </p:nvSpPr>
        <p:spPr>
          <a:xfrm>
            <a:off x="6804248" y="4149080"/>
            <a:ext cx="2137735" cy="562756"/>
          </a:xfrm>
          <a:prstGeom prst="wedgeRectCallout">
            <a:avLst>
              <a:gd name="adj1" fmla="val -46729"/>
              <a:gd name="adj2" fmla="val -134678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0000"/>
                </a:solidFill>
              </a:rPr>
              <a:t>出租车目的地热点分布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179512" y="6079220"/>
            <a:ext cx="2088232" cy="562756"/>
          </a:xfrm>
          <a:prstGeom prst="wedgeRectCallout">
            <a:avLst>
              <a:gd name="adj1" fmla="val 52277"/>
              <a:gd name="adj2" fmla="val -18204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0000"/>
                </a:solidFill>
              </a:rPr>
              <a:t>出租车数量变化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9755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研究热点</a:t>
            </a:r>
            <a:r>
              <a:rPr lang="en-US" altLang="zh-CN" sz="3600" dirty="0" smtClean="0"/>
              <a:t>(2)</a:t>
            </a:r>
            <a:r>
              <a:rPr lang="zh-CN" altLang="en-US" sz="3600" dirty="0" smtClean="0"/>
              <a:t>：虚拟现实与交互模型</a:t>
            </a:r>
            <a:endParaRPr lang="zh-CN" altLang="en-US" sz="3600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63117" y="1628800"/>
            <a:ext cx="8393112" cy="325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面向国家需求，对虚拟现实与数字媒体开展深入研究</a:t>
            </a:r>
            <a:endParaRPr lang="en-US" altLang="zh-CN" sz="2400" i="0" dirty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000" i="0" dirty="0">
                <a:ea typeface="微软雅黑" pitchFamily="34" charset="-122"/>
                <a:cs typeface="Arial" pitchFamily="34" charset="0"/>
              </a:rPr>
              <a:t>研制实时三维图形平台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BH-GRAPH</a:t>
            </a:r>
            <a:r>
              <a:rPr lang="zh-CN" altLang="en-US" sz="2000" i="0" dirty="0">
                <a:ea typeface="微软雅黑" pitchFamily="34" charset="-122"/>
                <a:cs typeface="Arial" pitchFamily="34" charset="0"/>
              </a:rPr>
              <a:t>和分布交互仿真运行支撑平台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BH_RTI</a:t>
            </a: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000" i="0" dirty="0">
                <a:ea typeface="微软雅黑" pitchFamily="34" charset="-122"/>
                <a:cs typeface="Arial" pitchFamily="34" charset="0"/>
              </a:rPr>
              <a:t>构建了支持远程异地协同的分布式虚拟环境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DVENET</a:t>
            </a: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000" i="0" dirty="0">
                <a:ea typeface="微软雅黑" pitchFamily="34" charset="-122"/>
                <a:cs typeface="Arial" pitchFamily="34" charset="0"/>
              </a:rPr>
              <a:t>针对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奥运会开幕式仿真</a:t>
            </a:r>
            <a:r>
              <a:rPr lang="zh-CN" altLang="en-US" sz="2000" i="0" dirty="0">
                <a:ea typeface="微软雅黑" pitchFamily="34" charset="-122"/>
                <a:cs typeface="Arial" pitchFamily="34" charset="0"/>
              </a:rPr>
              <a:t>、虚拟奥运博物馆、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建国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60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周年阅兵推演及决策支持</a:t>
            </a:r>
            <a:r>
              <a:rPr lang="zh-CN" altLang="en-US" sz="2000" i="0" dirty="0">
                <a:ea typeface="微软雅黑" pitchFamily="34" charset="-122"/>
                <a:cs typeface="Arial" pitchFamily="34" charset="0"/>
              </a:rPr>
              <a:t>、某军区军事指挥训练开展了应用</a:t>
            </a:r>
            <a:endParaRPr lang="en-US" altLang="zh-CN" sz="2000" i="0" dirty="0">
              <a:ea typeface="微软雅黑" pitchFamily="34" charset="-122"/>
              <a:cs typeface="Arial" pitchFamily="34" charset="0"/>
            </a:endParaRPr>
          </a:p>
          <a:p>
            <a:pPr marL="342900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获得</a:t>
            </a:r>
            <a:r>
              <a:rPr lang="zh-CN" altLang="en-US" sz="24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国家进步一等奖</a:t>
            </a: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，部分工具已列入型号项目</a:t>
            </a:r>
            <a:endParaRPr lang="en-US" altLang="zh-CN" sz="2400" i="0" dirty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5" name="Picture 4" descr="snap_0006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6404" y="4913337"/>
            <a:ext cx="2373313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1729" y="4881587"/>
            <a:ext cx="2582863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</p:pic>
      <p:pic>
        <p:nvPicPr>
          <p:cNvPr id="7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4881587"/>
            <a:ext cx="2978150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8145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研究热点</a:t>
            </a:r>
            <a:r>
              <a:rPr lang="en-US" altLang="zh-CN" dirty="0" smtClean="0"/>
              <a:t>(3)</a:t>
            </a:r>
            <a:r>
              <a:rPr lang="zh-CN" altLang="en-US" dirty="0" smtClean="0"/>
              <a:t>：图像</a:t>
            </a:r>
            <a:r>
              <a:rPr lang="en-US" altLang="zh-CN" dirty="0" smtClean="0"/>
              <a:t>/</a:t>
            </a:r>
            <a:r>
              <a:rPr lang="zh-CN" altLang="en-US" dirty="0" smtClean="0"/>
              <a:t>音视频深度理解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复杂数据理解 － 医学影像学结合</a:t>
            </a:r>
            <a:endParaRPr lang="zh-CN" altLang="en-US" dirty="0"/>
          </a:p>
        </p:txBody>
      </p:sp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1143000" y="2465784"/>
            <a:ext cx="6929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latin typeface="黑体" pitchFamily="49" charset="-122"/>
                <a:ea typeface="黑体" pitchFamily="49" charset="-122"/>
              </a:rPr>
              <a:t>。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544"/>
          <a:stretch>
            <a:fillRect/>
          </a:stretch>
        </p:blipFill>
        <p:spPr bwMode="auto">
          <a:xfrm>
            <a:off x="3101975" y="2167334"/>
            <a:ext cx="5940425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-63500" y="2527696"/>
            <a:ext cx="1081088" cy="3384550"/>
            <a:chOff x="22" y="1480"/>
            <a:chExt cx="681" cy="2132"/>
          </a:xfrm>
        </p:grpSpPr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22" y="1570"/>
              <a:ext cx="405" cy="20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lIns="108000" tIns="0" rIns="108000" bIns="0" anchorCtr="1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0" lang="zh-CN" altLang="en-US" sz="2800" b="1">
                  <a:solidFill>
                    <a:srgbClr val="FF0000"/>
                  </a:solidFill>
                  <a:latin typeface="Verdana" pitchFamily="34" charset="0"/>
                  <a:ea typeface="黑体" pitchFamily="49" charset="-122"/>
                </a:rPr>
                <a:t>层次化描述</a:t>
              </a:r>
            </a:p>
          </p:txBody>
        </p:sp>
        <p:cxnSp>
          <p:nvCxnSpPr>
            <p:cNvPr id="8" name="直接箭头连接符 7"/>
            <p:cNvCxnSpPr>
              <a:cxnSpLocks noChangeShapeType="1"/>
            </p:cNvCxnSpPr>
            <p:nvPr/>
          </p:nvCxnSpPr>
          <p:spPr bwMode="auto">
            <a:xfrm flipH="1" flipV="1">
              <a:off x="469" y="1813"/>
              <a:ext cx="8" cy="1488"/>
            </a:xfrm>
            <a:prstGeom prst="straightConnector1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ffectLst>
              <a:outerShdw blurRad="63500" dist="23000" dir="5400000" rotWithShape="0">
                <a:srgbClr val="000000">
                  <a:alpha val="34998"/>
                </a:srgbClr>
              </a:outerShdw>
            </a:effectLst>
            <a:extLst/>
          </p:spPr>
        </p:cxnSp>
        <p:sp>
          <p:nvSpPr>
            <p:cNvPr id="9" name="TextBox 41"/>
            <p:cNvSpPr txBox="1">
              <a:spLocks noChangeArrowheads="1"/>
            </p:cNvSpPr>
            <p:nvPr/>
          </p:nvSpPr>
          <p:spPr bwMode="auto">
            <a:xfrm>
              <a:off x="314" y="3301"/>
              <a:ext cx="33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kumimoji="0" lang="zh-CN" altLang="en-US" sz="2600" b="1">
                  <a:solidFill>
                    <a:srgbClr val="FF0000"/>
                  </a:solidFill>
                  <a:latin typeface="Verdana" pitchFamily="34" charset="0"/>
                  <a:ea typeface="黑体" pitchFamily="49" charset="-122"/>
                </a:rPr>
                <a:t>低 </a:t>
              </a:r>
            </a:p>
          </p:txBody>
        </p:sp>
        <p:sp>
          <p:nvSpPr>
            <p:cNvPr id="10" name="TextBox 42"/>
            <p:cNvSpPr txBox="1">
              <a:spLocks noChangeArrowheads="1"/>
            </p:cNvSpPr>
            <p:nvPr/>
          </p:nvSpPr>
          <p:spPr bwMode="auto">
            <a:xfrm>
              <a:off x="320" y="1480"/>
              <a:ext cx="383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chemeClr val="accent2"/>
                </a:buClr>
                <a:buFont typeface="Wingdings" pitchFamily="2" charset="2"/>
                <a:buNone/>
              </a:pPr>
              <a:r>
                <a:rPr kumimoji="0" lang="zh-CN" altLang="en-US" sz="2600" b="1">
                  <a:solidFill>
                    <a:srgbClr val="FF0000"/>
                  </a:solidFill>
                  <a:latin typeface="Verdana" pitchFamily="34" charset="0"/>
                  <a:ea typeface="黑体" pitchFamily="49" charset="-122"/>
                </a:rPr>
                <a:t>高 </a:t>
              </a:r>
            </a:p>
          </p:txBody>
        </p:sp>
      </p:grp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900113" y="4254896"/>
            <a:ext cx="2089150" cy="944563"/>
          </a:xfrm>
          <a:prstGeom prst="parallelogram">
            <a:avLst>
              <a:gd name="adj" fmla="val 55294"/>
            </a:avLst>
          </a:prstGeom>
          <a:gradFill rotWithShape="1">
            <a:gsLst>
              <a:gs pos="0">
                <a:srgbClr val="FFFF99"/>
              </a:gs>
              <a:gs pos="100000">
                <a:srgbClr val="C2C274">
                  <a:alpha val="85001"/>
                </a:srgbClr>
              </a:gs>
            </a:gsLst>
            <a:lin ang="5400000" scaled="1"/>
          </a:gradFill>
          <a:ln w="22225">
            <a:solidFill>
              <a:srgbClr val="3399FF"/>
            </a:solidFill>
            <a:miter lim="800000"/>
            <a:headEnd/>
            <a:tailEnd/>
          </a:ln>
        </p:spPr>
        <p:txBody>
          <a:bodyPr lIns="0" rIns="0" anchor="ctr"/>
          <a:lstStyle/>
          <a:p>
            <a:pPr algn="ctr">
              <a:lnSpc>
                <a:spcPct val="115000"/>
              </a:lnSpc>
              <a:spcAft>
                <a:spcPct val="20000"/>
              </a:spcAft>
            </a:pPr>
            <a:r>
              <a:rPr kumimoji="0" lang="zh-CN" altLang="en-US" sz="2500" b="1">
                <a:solidFill>
                  <a:srgbClr val="0000CC"/>
                </a:solidFill>
                <a:latin typeface="Verdana" pitchFamily="34" charset="0"/>
                <a:ea typeface="黑体" pitchFamily="49" charset="-122"/>
              </a:rPr>
              <a:t>身份层</a:t>
            </a:r>
          </a:p>
        </p:txBody>
      </p:sp>
      <p:sp>
        <p:nvSpPr>
          <p:cNvPr id="12" name="AutoShape 13"/>
          <p:cNvSpPr>
            <a:spLocks noChangeArrowheads="1"/>
          </p:cNvSpPr>
          <p:nvPr/>
        </p:nvSpPr>
        <p:spPr bwMode="auto">
          <a:xfrm>
            <a:off x="898525" y="3599259"/>
            <a:ext cx="2089150" cy="944562"/>
          </a:xfrm>
          <a:prstGeom prst="parallelogram">
            <a:avLst>
              <a:gd name="adj" fmla="val 55294"/>
            </a:avLst>
          </a:prstGeom>
          <a:gradFill rotWithShape="1">
            <a:gsLst>
              <a:gs pos="0">
                <a:srgbClr val="FFFF99"/>
              </a:gs>
              <a:gs pos="100000">
                <a:srgbClr val="C2C274">
                  <a:alpha val="85001"/>
                </a:srgbClr>
              </a:gs>
            </a:gsLst>
            <a:lin ang="5400000" scaled="1"/>
          </a:gradFill>
          <a:ln w="22225">
            <a:solidFill>
              <a:srgbClr val="3399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ct val="20000"/>
              </a:spcAft>
            </a:pPr>
            <a:r>
              <a:rPr kumimoji="0" lang="zh-CN" altLang="en-US" sz="2500" b="1">
                <a:solidFill>
                  <a:srgbClr val="0000CC"/>
                </a:solidFill>
                <a:latin typeface="Verdana" pitchFamily="34" charset="0"/>
                <a:ea typeface="黑体" pitchFamily="49" charset="-122"/>
              </a:rPr>
              <a:t>行为层</a:t>
            </a:r>
          </a:p>
        </p:txBody>
      </p:sp>
      <p:sp>
        <p:nvSpPr>
          <p:cNvPr id="13" name="AutoShape 14"/>
          <p:cNvSpPr>
            <a:spLocks noChangeArrowheads="1"/>
          </p:cNvSpPr>
          <p:nvPr/>
        </p:nvSpPr>
        <p:spPr bwMode="auto">
          <a:xfrm>
            <a:off x="900113" y="2886471"/>
            <a:ext cx="2089150" cy="944563"/>
          </a:xfrm>
          <a:prstGeom prst="parallelogram">
            <a:avLst>
              <a:gd name="adj" fmla="val 55294"/>
            </a:avLst>
          </a:prstGeom>
          <a:gradFill rotWithShape="1">
            <a:gsLst>
              <a:gs pos="0">
                <a:srgbClr val="FFFF99"/>
              </a:gs>
              <a:gs pos="100000">
                <a:srgbClr val="C2C274">
                  <a:alpha val="85001"/>
                </a:srgbClr>
              </a:gs>
            </a:gsLst>
            <a:lin ang="5400000" scaled="1"/>
          </a:gradFill>
          <a:ln w="22225">
            <a:solidFill>
              <a:srgbClr val="3399FF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lnSpc>
                <a:spcPct val="115000"/>
              </a:lnSpc>
              <a:spcAft>
                <a:spcPct val="20000"/>
              </a:spcAft>
            </a:pPr>
            <a:r>
              <a:rPr kumimoji="0" lang="zh-CN" altLang="en-US" sz="2500" b="1">
                <a:solidFill>
                  <a:srgbClr val="0000CC"/>
                </a:solidFill>
                <a:latin typeface="Verdana" pitchFamily="34" charset="0"/>
                <a:ea typeface="黑体" pitchFamily="49" charset="-122"/>
              </a:rPr>
              <a:t>事件层</a:t>
            </a:r>
          </a:p>
        </p:txBody>
      </p:sp>
    </p:spTree>
    <p:extLst>
      <p:ext uri="{BB962C8B-B14F-4D97-AF65-F5344CB8AC3E}">
        <p14:creationId xmlns:p14="http://schemas.microsoft.com/office/powerpoint/2010/main" xmlns="" val="87027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-3.61111E-6 -0.100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02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-3.61111E-6 0.1203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01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研究热点</a:t>
            </a:r>
            <a:r>
              <a:rPr lang="en-US" altLang="zh-CN" dirty="0" smtClean="0"/>
              <a:t>(4)</a:t>
            </a:r>
            <a:r>
              <a:rPr lang="zh-CN" altLang="en-US" dirty="0" smtClean="0"/>
              <a:t>：大规模资源共享与管理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医学科技资源整合与共享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医学影像的协同分析与处理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异地诊断与异地治疗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大型（医学）科学仪器共享</a:t>
            </a:r>
            <a:endParaRPr lang="zh-CN" altLang="en-US" dirty="0"/>
          </a:p>
        </p:txBody>
      </p:sp>
      <p:pic>
        <p:nvPicPr>
          <p:cNvPr id="4" name="图片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01019" y="1556792"/>
            <a:ext cx="260985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375644" y="3197462"/>
            <a:ext cx="2260600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b="1" i="0" dirty="0">
                <a:latin typeface="+mn-ea"/>
                <a:ea typeface="+mn-ea"/>
              </a:rPr>
              <a:t>中国科技资源共享网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03258" y="4893469"/>
            <a:ext cx="35909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5076056" y="6443488"/>
            <a:ext cx="38766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b="1" i="0" dirty="0">
                <a:latin typeface="+mn-ea"/>
                <a:ea typeface="+mn-ea"/>
              </a:rPr>
              <a:t>中国国家网格高性能计算及应用环境</a:t>
            </a:r>
          </a:p>
        </p:txBody>
      </p:sp>
    </p:spTree>
    <p:extLst>
      <p:ext uri="{BB962C8B-B14F-4D97-AF65-F5344CB8AC3E}">
        <p14:creationId xmlns:p14="http://schemas.microsoft.com/office/powerpoint/2010/main" xmlns="" val="16992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研究</a:t>
            </a:r>
            <a:r>
              <a:rPr lang="zh-CN" altLang="en-US" dirty="0"/>
              <a:t>热点</a:t>
            </a:r>
            <a:r>
              <a:rPr lang="zh-CN" altLang="en-US" dirty="0" smtClean="0"/>
              <a:t>（</a:t>
            </a:r>
            <a:r>
              <a:rPr lang="en-US" altLang="zh-CN" dirty="0" smtClean="0"/>
              <a:t>5)</a:t>
            </a:r>
            <a:r>
              <a:rPr lang="zh-CN" altLang="en-US" dirty="0" smtClean="0"/>
              <a:t>：智慧城市与智慧医疗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7488831" cy="4406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http://t0.gstatic.com/images?q=tbn:k6VQNgG08uYxw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5062438"/>
            <a:ext cx="1928813" cy="12382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6" name="Text Box 13"/>
          <p:cNvSpPr txBox="1">
            <a:spLocks noChangeArrowheads="1"/>
          </p:cNvSpPr>
          <p:nvPr/>
        </p:nvSpPr>
        <p:spPr bwMode="auto">
          <a:xfrm>
            <a:off x="7004919" y="6349950"/>
            <a:ext cx="1800225" cy="3238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90000" tIns="61127" rIns="90000" bIns="45000" anchor="ctr" anchorCtr="1"/>
          <a:lstStyle/>
          <a:p>
            <a:pPr algn="ctr"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/>
            </a:pPr>
            <a:r>
              <a:rPr lang="zh-CN" altLang="en-US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msmincho" charset="0"/>
              </a:rPr>
              <a:t>健康医疗</a:t>
            </a:r>
            <a:endParaRPr lang="en-US" altLang="en-US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msmincho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81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18413" y="4845195"/>
            <a:ext cx="2678988" cy="1783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产业与国际合作平台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961213" cy="5028427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dirty="0" smtClean="0"/>
              <a:t>2012:</a:t>
            </a:r>
            <a:r>
              <a:rPr lang="zh-CN" altLang="en-US" dirty="0" smtClean="0"/>
              <a:t>大数据国际交叉研究中心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2013</a:t>
            </a:r>
            <a:r>
              <a:rPr lang="zh-CN" altLang="en-US" dirty="0" smtClean="0"/>
              <a:t>年国家国际科技合作基地</a:t>
            </a:r>
            <a:endParaRPr lang="en-US" altLang="zh-CN" dirty="0" smtClean="0"/>
          </a:p>
          <a:p>
            <a:pPr lvl="1"/>
            <a:r>
              <a:rPr lang="zh-CN" altLang="en-US" dirty="0"/>
              <a:t>百</a:t>
            </a:r>
            <a:r>
              <a:rPr lang="zh-CN" altLang="en-US" dirty="0" smtClean="0"/>
              <a:t>度、华为</a:t>
            </a:r>
            <a:endParaRPr lang="en-US" altLang="zh-CN" dirty="0" smtClean="0"/>
          </a:p>
          <a:p>
            <a:r>
              <a:rPr lang="zh-CN" altLang="en-US" sz="3100" dirty="0" smtClean="0"/>
              <a:t>计算机科学</a:t>
            </a:r>
            <a:r>
              <a:rPr lang="zh-CN" altLang="en-US" sz="3100" dirty="0"/>
              <a:t>与工程引智创新基地</a:t>
            </a:r>
            <a:endParaRPr lang="en-US" altLang="zh-CN" sz="3100" dirty="0"/>
          </a:p>
          <a:p>
            <a:pPr lvl="1"/>
            <a:r>
              <a:rPr lang="zh-CN" altLang="en-US" dirty="0"/>
              <a:t>累计邀请专家</a:t>
            </a:r>
            <a:r>
              <a:rPr lang="en-US" altLang="zh-CN" dirty="0"/>
              <a:t>70</a:t>
            </a:r>
            <a:r>
              <a:rPr lang="zh-CN" altLang="en-US" dirty="0"/>
              <a:t>余人，引进国外课程及学术讲座</a:t>
            </a:r>
            <a:r>
              <a:rPr lang="en-US" altLang="zh-CN" dirty="0"/>
              <a:t>16</a:t>
            </a:r>
            <a:r>
              <a:rPr lang="zh-CN" altLang="en-US" dirty="0"/>
              <a:t>门，举办暑期学校</a:t>
            </a:r>
            <a:r>
              <a:rPr lang="en-US" altLang="zh-CN" dirty="0"/>
              <a:t>3</a:t>
            </a:r>
            <a:r>
              <a:rPr lang="zh-CN" altLang="en-US" dirty="0"/>
              <a:t>次</a:t>
            </a:r>
            <a:endParaRPr lang="en-US" altLang="zh-CN" dirty="0"/>
          </a:p>
          <a:p>
            <a:r>
              <a:rPr lang="zh-CN" altLang="en-US" sz="3100" dirty="0"/>
              <a:t>成功主办系列国际学术会议</a:t>
            </a:r>
            <a:r>
              <a:rPr lang="en-US" altLang="zh-CN" sz="3100" dirty="0"/>
              <a:t>14</a:t>
            </a:r>
            <a:r>
              <a:rPr lang="zh-CN" altLang="en-US" sz="3100" dirty="0"/>
              <a:t>次</a:t>
            </a:r>
            <a:endParaRPr lang="en-US" altLang="zh-CN" sz="3100" dirty="0"/>
          </a:p>
          <a:p>
            <a:pPr lvl="1"/>
            <a:r>
              <a:rPr lang="en-US" altLang="zh-CN" dirty="0"/>
              <a:t>Mobile Cloud 2013, </a:t>
            </a:r>
            <a:r>
              <a:rPr lang="en-US" altLang="zh-CN" dirty="0" err="1"/>
              <a:t>SafeMove</a:t>
            </a:r>
            <a:r>
              <a:rPr lang="en-US" altLang="zh-CN" dirty="0"/>
              <a:t> 2013, CSC 2013, PAS 2013, ISORC 2012, WWW2008</a:t>
            </a:r>
          </a:p>
          <a:p>
            <a:r>
              <a:rPr lang="zh-CN" altLang="en-US" sz="3100" dirty="0" smtClean="0"/>
              <a:t>中国云产业联盟：</a:t>
            </a:r>
            <a:endParaRPr lang="en-US" altLang="zh-CN" sz="3100" dirty="0" smtClean="0"/>
          </a:p>
          <a:p>
            <a:endParaRPr lang="en-US" altLang="zh-CN" sz="3100" dirty="0" smtClean="0"/>
          </a:p>
          <a:p>
            <a:r>
              <a:rPr lang="zh-CN" altLang="en-US" sz="3100" dirty="0" smtClean="0"/>
              <a:t>万维网</a:t>
            </a:r>
            <a:r>
              <a:rPr lang="zh-CN" altLang="en-US" sz="3100" dirty="0"/>
              <a:t>联盟（</a:t>
            </a:r>
            <a:r>
              <a:rPr lang="en-US" altLang="zh-CN" sz="3100" dirty="0"/>
              <a:t>W3C</a:t>
            </a:r>
            <a:r>
              <a:rPr lang="zh-CN" altLang="en-US" sz="3100" dirty="0"/>
              <a:t>）中国总部：</a:t>
            </a:r>
            <a:endParaRPr lang="en-US" altLang="zh-CN" sz="3100" dirty="0"/>
          </a:p>
          <a:p>
            <a:pPr lvl="1"/>
            <a:r>
              <a:rPr lang="en-US" altLang="zh-CN" dirty="0"/>
              <a:t>Web</a:t>
            </a:r>
            <a:r>
              <a:rPr lang="zh-CN" altLang="en-US" dirty="0"/>
              <a:t>技术、数据与语义领域的国际标准制定</a:t>
            </a:r>
            <a:endParaRPr lang="en-US" altLang="zh-CN" dirty="0"/>
          </a:p>
          <a:p>
            <a:pPr marL="685800">
              <a:lnSpc>
                <a:spcPct val="140000"/>
              </a:lnSpc>
              <a:buFont typeface="Wingdings" pitchFamily="2" charset="2"/>
              <a:buChar char="ü"/>
            </a:pPr>
            <a:endParaRPr lang="zh-CN" altLang="en-US" dirty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40000"/>
              </a:lnSpc>
              <a:buFont typeface="Wingdings" pitchFamily="2" charset="2"/>
              <a:buChar char="ü"/>
            </a:pPr>
            <a:endParaRPr lang="en-US" altLang="zh-CN" sz="2400" dirty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  <a:p>
            <a:endParaRPr lang="zh-CN" altLang="en-US" dirty="0"/>
          </a:p>
        </p:txBody>
      </p:sp>
      <p:pic>
        <p:nvPicPr>
          <p:cNvPr id="4" name="Picture 2" descr="http://www.chinaxq.com/nupics/2012/9/20/5782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12477" y="1340768"/>
            <a:ext cx="2519362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3914" y="2956843"/>
            <a:ext cx="2503487" cy="187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 descr="w3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44263" y="6329383"/>
            <a:ext cx="2427288" cy="59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74726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计算机学院科研概况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医学－信息结合：计算机角度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虚拟</a:t>
            </a:r>
            <a:r>
              <a:rPr lang="zh-CN" altLang="en-US" dirty="0"/>
              <a:t>人体与虚拟手术</a:t>
            </a:r>
            <a:endParaRPr lang="en-US" altLang="zh-CN" dirty="0"/>
          </a:p>
          <a:p>
            <a:pPr lvl="1"/>
            <a:r>
              <a:rPr lang="zh-CN" altLang="en-US" dirty="0" smtClean="0"/>
              <a:t>生物信息学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大数据与脑智能研究</a:t>
            </a:r>
            <a:endParaRPr lang="en-US" altLang="zh-CN" dirty="0" smtClean="0"/>
          </a:p>
          <a:p>
            <a:r>
              <a:rPr lang="zh-CN" altLang="en-US" dirty="0" smtClean="0"/>
              <a:t>合作建议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2655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信息技术的发展趋势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以人为</a:t>
            </a:r>
            <a:r>
              <a:rPr lang="zh-CN" altLang="en-US" dirty="0" smtClean="0"/>
              <a:t>本：网络化</a:t>
            </a:r>
            <a:r>
              <a:rPr lang="zh-CN" altLang="en-US" dirty="0"/>
              <a:t>、泛在化、</a:t>
            </a:r>
            <a:r>
              <a:rPr lang="zh-CN" altLang="en-US" dirty="0" smtClean="0"/>
              <a:t>智能化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Oval 2"/>
          <p:cNvSpPr>
            <a:spLocks noChangeArrowheads="1"/>
          </p:cNvSpPr>
          <p:nvPr/>
        </p:nvSpPr>
        <p:spPr bwMode="auto">
          <a:xfrm>
            <a:off x="1755775" y="2376488"/>
            <a:ext cx="5295900" cy="3962400"/>
          </a:xfrm>
          <a:prstGeom prst="ellipse">
            <a:avLst/>
          </a:prstGeom>
          <a:noFill/>
          <a:ln w="28575">
            <a:solidFill>
              <a:srgbClr val="DC5C31"/>
            </a:solidFill>
            <a:round/>
            <a:headEnd/>
            <a:tailEnd/>
          </a:ln>
          <a:extLst/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endParaRPr lang="zh-CN" altLang="en-US" i="0" kern="0" smtClean="0">
              <a:solidFill>
                <a:srgbClr val="4B4D4F"/>
              </a:solidFill>
            </a:endParaRPr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06588" y="2430463"/>
            <a:ext cx="1909762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216025" y="2384425"/>
            <a:ext cx="9794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 i="0">
                <a:solidFill>
                  <a:srgbClr val="FF6600"/>
                </a:solidFill>
                <a:latin typeface="黑体" pitchFamily="49" charset="-122"/>
                <a:ea typeface="黑体" pitchFamily="49" charset="-122"/>
              </a:rPr>
              <a:t>网络化</a:t>
            </a:r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28800" y="4868863"/>
            <a:ext cx="1517650" cy="198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98825" y="3789363"/>
            <a:ext cx="2565400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BFCFE"/>
              </a:clrFrom>
              <a:clrTo>
                <a:srgbClr val="FBFC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13438" y="3262313"/>
            <a:ext cx="2546350" cy="2527300"/>
          </a:xfrm>
          <a:prstGeom prst="rect">
            <a:avLst/>
          </a:prstGeom>
          <a:noFill/>
          <a:ln w="28575">
            <a:solidFill>
              <a:srgbClr val="DC5C31"/>
            </a:solidFill>
            <a:miter lim="800000"/>
            <a:headEnd/>
            <a:tailEnd/>
          </a:ln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857500" y="6369050"/>
            <a:ext cx="9794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 i="0">
                <a:solidFill>
                  <a:srgbClr val="FF6600"/>
                </a:solidFill>
                <a:latin typeface="黑体" pitchFamily="49" charset="-122"/>
                <a:ea typeface="黑体" pitchFamily="49" charset="-122"/>
              </a:rPr>
              <a:t>智能化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7467600" y="3276600"/>
            <a:ext cx="9794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 i="0">
                <a:solidFill>
                  <a:srgbClr val="FF6600"/>
                </a:solidFill>
                <a:latin typeface="黑体" pitchFamily="49" charset="-122"/>
                <a:ea typeface="黑体" pitchFamily="49" charset="-122"/>
              </a:rPr>
              <a:t>泛在化</a:t>
            </a:r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0" y="2925763"/>
            <a:ext cx="2813050" cy="14398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750"/>
              </a:spcBef>
              <a:buFont typeface="Arial" charset="0"/>
              <a:buNone/>
            </a:pPr>
            <a:r>
              <a:rPr lang="zh-CN" altLang="en-US" sz="2000" smtClean="0"/>
              <a:t>云计算、大数据、</a:t>
            </a:r>
            <a:r>
              <a:rPr lang="en-US" altLang="zh-CN" sz="2000" smtClean="0"/>
              <a:t/>
            </a:r>
            <a:br>
              <a:rPr lang="en-US" altLang="zh-CN" sz="2000" smtClean="0"/>
            </a:br>
            <a:r>
              <a:rPr lang="zh-CN" altLang="en-US" sz="2000" smtClean="0"/>
              <a:t>物联网、移动互联网，本质上都是</a:t>
            </a:r>
            <a:r>
              <a:rPr lang="zh-CN" altLang="en-US" sz="2000" b="1" smtClean="0">
                <a:solidFill>
                  <a:srgbClr val="FF0000"/>
                </a:solidFill>
              </a:rPr>
              <a:t>互联网计算</a:t>
            </a:r>
            <a:r>
              <a:rPr lang="zh-CN" altLang="en-US" sz="2000" smtClean="0"/>
              <a:t>及其延伸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42863" y="5387975"/>
            <a:ext cx="2105025" cy="1439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750"/>
              </a:spcBef>
              <a:buFont typeface="Arial" charset="0"/>
              <a:buNone/>
            </a:pPr>
            <a:r>
              <a:rPr lang="zh-CN" altLang="en-US" sz="2000" dirty="0" smtClean="0"/>
              <a:t>构建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具有智能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/>
            </a:r>
            <a:br>
              <a:rPr lang="en-US" altLang="zh-CN" sz="2000" b="1" dirty="0" smtClean="0">
                <a:solidFill>
                  <a:srgbClr val="FF0000"/>
                </a:solidFill>
              </a:rPr>
            </a:br>
            <a:r>
              <a:rPr lang="zh-CN" altLang="en-US" sz="2000" b="1" dirty="0" smtClean="0">
                <a:solidFill>
                  <a:srgbClr val="FF0000"/>
                </a:solidFill>
              </a:rPr>
              <a:t>的系统</a:t>
            </a:r>
            <a:r>
              <a:rPr lang="zh-CN" altLang="en-US" sz="2000" dirty="0" smtClean="0"/>
              <a:t>是信息技术发展的必然趋势</a:t>
            </a:r>
          </a:p>
        </p:txBody>
      </p:sp>
      <p:sp>
        <p:nvSpPr>
          <p:cNvPr id="16" name="Text Box 8"/>
          <p:cNvSpPr txBox="1">
            <a:spLocks noChangeArrowheads="1"/>
          </p:cNvSpPr>
          <p:nvPr/>
        </p:nvSpPr>
        <p:spPr bwMode="auto">
          <a:xfrm>
            <a:off x="3671888" y="2809875"/>
            <a:ext cx="2241550" cy="101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 i="0">
                <a:solidFill>
                  <a:srgbClr val="FF6600"/>
                </a:solidFill>
                <a:latin typeface="Arial Unicode MS"/>
                <a:ea typeface="Arial Unicode MS"/>
                <a:cs typeface="Arial Unicode MS"/>
              </a:rPr>
              <a:t>核心</a:t>
            </a:r>
            <a:endParaRPr lang="en-US" altLang="zh-CN" sz="2000" b="1" i="0">
              <a:solidFill>
                <a:srgbClr val="FF6600"/>
              </a:solidFill>
              <a:latin typeface="Arial Unicode MS"/>
              <a:ea typeface="Arial Unicode MS"/>
              <a:cs typeface="Arial Unicode MS"/>
            </a:endParaRPr>
          </a:p>
          <a:p>
            <a:r>
              <a:rPr lang="zh-CN" altLang="en-US" sz="2000" b="1" i="0">
                <a:solidFill>
                  <a:srgbClr val="FF6600"/>
                </a:solidFill>
                <a:latin typeface="Arial Unicode MS"/>
                <a:ea typeface="Arial Unicode MS"/>
                <a:cs typeface="Arial Unicode MS"/>
              </a:rPr>
              <a:t>系统的安全、可信</a:t>
            </a:r>
            <a:endParaRPr lang="en-US" altLang="zh-CN" sz="2000" b="1" i="0">
              <a:solidFill>
                <a:srgbClr val="FF6600"/>
              </a:solidFill>
              <a:latin typeface="Arial Unicode MS"/>
              <a:ea typeface="Arial Unicode MS"/>
              <a:cs typeface="Arial Unicode MS"/>
            </a:endParaRPr>
          </a:p>
          <a:p>
            <a:r>
              <a:rPr lang="en-US" altLang="zh-CN" sz="2000" b="1" i="0">
                <a:solidFill>
                  <a:srgbClr val="FF6600"/>
                </a:solidFill>
                <a:latin typeface="Arial Unicode MS"/>
                <a:ea typeface="Arial Unicode MS"/>
                <a:cs typeface="Arial Unicode MS"/>
              </a:rPr>
              <a:t>Security &amp; Safety</a:t>
            </a:r>
            <a:endParaRPr lang="zh-CN" altLang="en-US" sz="2000" b="1" i="0">
              <a:solidFill>
                <a:srgbClr val="FF6600"/>
              </a:solidFill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6192838" y="5864225"/>
            <a:ext cx="2855912" cy="9048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750"/>
              </a:spcBef>
              <a:buFont typeface="Arial" charset="0"/>
              <a:buNone/>
            </a:pPr>
            <a:r>
              <a:rPr lang="zh-CN" altLang="en-US" sz="2000" dirty="0" smtClean="0"/>
              <a:t>沉浸式、拟人化的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混合现实技术与系统</a:t>
            </a:r>
            <a:r>
              <a:rPr lang="zh-CN" altLang="en-US" sz="2000" dirty="0" smtClean="0"/>
              <a:t>成为人机物世界的界面</a:t>
            </a:r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2735263" y="3986213"/>
            <a:ext cx="1931987" cy="171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750"/>
              </a:spcBef>
              <a:buFont typeface="Arial" charset="0"/>
              <a:buNone/>
            </a:pPr>
            <a:r>
              <a:rPr lang="zh-CN" altLang="en-US" sz="2000" smtClean="0"/>
              <a:t>安全关键</a:t>
            </a:r>
            <a:r>
              <a:rPr lang="en-US" altLang="zh-CN" sz="2000" smtClean="0"/>
              <a:t/>
            </a:r>
            <a:br>
              <a:rPr lang="en-US" altLang="zh-CN" sz="2000" smtClean="0"/>
            </a:br>
            <a:r>
              <a:rPr lang="zh-CN" altLang="en-US" sz="2000" smtClean="0"/>
              <a:t>计算系统</a:t>
            </a:r>
            <a:r>
              <a:rPr lang="en-US" altLang="zh-CN" sz="2000" smtClean="0"/>
              <a:t/>
            </a:r>
            <a:br>
              <a:rPr lang="en-US" altLang="zh-CN" sz="2000" smtClean="0"/>
            </a:br>
            <a:r>
              <a:rPr lang="zh-CN" altLang="en-US" sz="2000" smtClean="0"/>
              <a:t>无处不在</a:t>
            </a:r>
          </a:p>
        </p:txBody>
      </p:sp>
    </p:spTree>
    <p:extLst>
      <p:ext uri="{BB962C8B-B14F-4D97-AF65-F5344CB8AC3E}">
        <p14:creationId xmlns:p14="http://schemas.microsoft.com/office/powerpoint/2010/main" xmlns="" val="400111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医学与信息领域的交叉研究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（大数据及脑智能研究）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与首都医科大学专家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交流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北航计算机学院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2015.2.10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71600" y="404664"/>
            <a:ext cx="7405218" cy="1668114"/>
            <a:chOff x="755576" y="284722"/>
            <a:chExt cx="7405218" cy="166811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359" y="284723"/>
              <a:ext cx="6686550" cy="164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080" y="305011"/>
              <a:ext cx="2868714" cy="164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/>
            <p:cNvPicPr preferRelativeResize="0"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5576" y="284722"/>
              <a:ext cx="2016224" cy="1647825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xmlns="" val="110420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信息与医学的几个结合热点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</a:rPr>
              <a:t>维度</a:t>
            </a:r>
            <a:r>
              <a:rPr lang="en-US" altLang="zh-CN" sz="2800" dirty="0" smtClean="0">
                <a:solidFill>
                  <a:srgbClr val="FF0000"/>
                </a:solidFill>
              </a:rPr>
              <a:t>1</a:t>
            </a:r>
            <a:r>
              <a:rPr lang="zh-CN" altLang="en-US" sz="2800" dirty="0" smtClean="0">
                <a:solidFill>
                  <a:srgbClr val="FF0000"/>
                </a:solidFill>
              </a:rPr>
              <a:t>：</a:t>
            </a:r>
            <a:r>
              <a:rPr lang="zh-CN" altLang="en-US" sz="2800" dirty="0" smtClean="0"/>
              <a:t>以信息技术为辅助，理解人的生理、心理与行为特征，形成信息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医学融合的交叉学科</a:t>
            </a:r>
            <a:endParaRPr lang="en-US" altLang="zh-CN" sz="2800" dirty="0" smtClean="0"/>
          </a:p>
          <a:p>
            <a:pPr lvl="1"/>
            <a:endParaRPr lang="en-US" altLang="zh-CN" sz="2400" dirty="0" smtClean="0"/>
          </a:p>
          <a:p>
            <a:r>
              <a:rPr lang="zh-CN" altLang="en-US" sz="2800" dirty="0">
                <a:solidFill>
                  <a:srgbClr val="FF0000"/>
                </a:solidFill>
              </a:rPr>
              <a:t>维</a:t>
            </a:r>
            <a:r>
              <a:rPr lang="zh-CN" altLang="en-US" sz="2800" dirty="0" smtClean="0">
                <a:solidFill>
                  <a:srgbClr val="FF0000"/>
                </a:solidFill>
              </a:rPr>
              <a:t>度</a:t>
            </a:r>
            <a:r>
              <a:rPr lang="en-US" altLang="zh-CN" sz="2800" dirty="0" smtClean="0">
                <a:solidFill>
                  <a:srgbClr val="FF0000"/>
                </a:solidFill>
              </a:rPr>
              <a:t>2</a:t>
            </a:r>
            <a:r>
              <a:rPr lang="zh-CN" altLang="en-US" sz="2800" dirty="0" smtClean="0">
                <a:solidFill>
                  <a:srgbClr val="FF0000"/>
                </a:solidFill>
              </a:rPr>
              <a:t>：</a:t>
            </a:r>
            <a:r>
              <a:rPr lang="zh-CN" altLang="en-US" sz="2800" dirty="0" smtClean="0"/>
              <a:t>面向医学临床应用需求，信息技术辅助、医工结合，辅助临床诊断、决策和治疗</a:t>
            </a:r>
            <a:endParaRPr lang="en-US" altLang="zh-CN" sz="2800" dirty="0" smtClean="0"/>
          </a:p>
          <a:p>
            <a:pPr lvl="1"/>
            <a:endParaRPr lang="en-US" altLang="zh-CN" sz="2400" dirty="0"/>
          </a:p>
          <a:p>
            <a:r>
              <a:rPr lang="zh-CN" altLang="en-US" sz="2800" dirty="0" smtClean="0">
                <a:solidFill>
                  <a:srgbClr val="FF0000"/>
                </a:solidFill>
              </a:rPr>
              <a:t>维度</a:t>
            </a:r>
            <a:r>
              <a:rPr lang="en-US" altLang="zh-CN" sz="2800" dirty="0" smtClean="0">
                <a:solidFill>
                  <a:srgbClr val="FF0000"/>
                </a:solidFill>
              </a:rPr>
              <a:t>3</a:t>
            </a:r>
            <a:r>
              <a:rPr lang="zh-CN" altLang="en-US" sz="2800" dirty="0" smtClean="0">
                <a:solidFill>
                  <a:srgbClr val="FF0000"/>
                </a:solidFill>
              </a:rPr>
              <a:t>：</a:t>
            </a:r>
            <a:r>
              <a:rPr lang="zh-CN" altLang="en-US" sz="2800" dirty="0" smtClean="0"/>
              <a:t>面向信息处理的智能化要求，在认识生物学原理的基础上，进行仿生的算法和系统设计</a:t>
            </a:r>
            <a:endParaRPr lang="en-US" altLang="zh-CN" sz="2800" dirty="0" smtClean="0"/>
          </a:p>
          <a:p>
            <a:pPr lvl="1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765904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计算机学院科研概况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医学－信息结合：计算机角度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虚拟</a:t>
            </a:r>
            <a:r>
              <a:rPr lang="zh-CN" altLang="en-US" dirty="0">
                <a:solidFill>
                  <a:srgbClr val="FF0000"/>
                </a:solidFill>
              </a:rPr>
              <a:t>人体与虚拟手术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生物信息学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大数据与脑智能研究</a:t>
            </a:r>
            <a:endParaRPr lang="en-US" altLang="zh-CN" dirty="0" smtClean="0"/>
          </a:p>
          <a:p>
            <a:r>
              <a:rPr lang="zh-CN" altLang="en-US" dirty="0" smtClean="0"/>
              <a:t>合作建议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9440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可交互人体器官模型</a:t>
            </a:r>
            <a:endParaRPr lang="zh-CN" altLang="en-US" dirty="0"/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323850" y="1700808"/>
            <a:ext cx="8497888" cy="83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1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科学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问题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sym typeface="Arial" pitchFamily="34" charset="0"/>
              </a:rPr>
              <a:t>：在兼容和发展现有理论基础的前提下，如何实现模型外在的交互性和响应，以及内在的可动态表示。</a:t>
            </a:r>
          </a:p>
        </p:txBody>
      </p:sp>
      <p:sp>
        <p:nvSpPr>
          <p:cNvPr id="14" name="标题 2"/>
          <p:cNvSpPr txBox="1">
            <a:spLocks/>
          </p:cNvSpPr>
          <p:nvPr/>
        </p:nvSpPr>
        <p:spPr>
          <a:xfrm>
            <a:off x="228282" y="6309692"/>
            <a:ext cx="8748886" cy="647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j-cs"/>
              </a:defRPr>
            </a:lvl1pPr>
          </a:lstStyle>
          <a:p>
            <a:r>
              <a:rPr lang="zh-CN" altLang="en-US" sz="2000" dirty="0" smtClean="0"/>
              <a:t>国家自然科学基金重大项目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467544" y="3015536"/>
            <a:ext cx="8424936" cy="17739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基础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理论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关键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技术</a:t>
            </a:r>
          </a:p>
        </p:txBody>
      </p:sp>
      <p:sp>
        <p:nvSpPr>
          <p:cNvPr id="16" name="矩形 15"/>
          <p:cNvSpPr/>
          <p:nvPr/>
        </p:nvSpPr>
        <p:spPr>
          <a:xfrm>
            <a:off x="467544" y="4815736"/>
            <a:ext cx="8424936" cy="16561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96144" y="5110155"/>
            <a:ext cx="6914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典型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示范</a:t>
            </a:r>
          </a:p>
          <a:p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115616" y="4455697"/>
            <a:ext cx="18147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人体器官几何形态建模</a:t>
            </a:r>
            <a:endParaRPr lang="zh-CN" altLang="en-US" sz="12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657542" y="4466730"/>
            <a:ext cx="15067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手术虚拟仿真理论</a:t>
            </a:r>
            <a:endParaRPr lang="zh-CN" altLang="en-US" sz="12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419873" y="4455697"/>
            <a:ext cx="20162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人体器官物理与生理建模</a:t>
            </a:r>
            <a:endParaRPr lang="zh-CN" altLang="en-US" sz="12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64288" y="4466730"/>
            <a:ext cx="15841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人体器官逼真表</a:t>
            </a:r>
            <a:r>
              <a:rPr lang="zh-CN" altLang="en-US" sz="12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现</a:t>
            </a:r>
            <a:endParaRPr lang="zh-CN" altLang="en-US" sz="1200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07704" y="6111880"/>
            <a:ext cx="62646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虚拟手术支撑平台及经皮冠状动脉成形术模拟训练原型系统</a:t>
            </a:r>
          </a:p>
        </p:txBody>
      </p:sp>
      <p:sp>
        <p:nvSpPr>
          <p:cNvPr id="23" name="矩形 22"/>
          <p:cNvSpPr/>
          <p:nvPr/>
        </p:nvSpPr>
        <p:spPr>
          <a:xfrm>
            <a:off x="1308401" y="2402304"/>
            <a:ext cx="664797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可交互人体器官数字模型及虚拟手术研究</a:t>
            </a:r>
            <a:endParaRPr lang="en-US" altLang="zh-CN" sz="2800" b="1" dirty="0"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1259633" y="3178720"/>
            <a:ext cx="1540443" cy="120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203848" y="3154258"/>
            <a:ext cx="2405654" cy="120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868144" y="3175840"/>
            <a:ext cx="1112912" cy="109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236297" y="3125340"/>
            <a:ext cx="1592727" cy="1199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131841" y="4937632"/>
            <a:ext cx="3102273" cy="1102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02768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虚拟人体与虚拟手术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3563888" y="2803371"/>
            <a:ext cx="4773366" cy="1633741"/>
            <a:chOff x="3624781" y="2174327"/>
            <a:chExt cx="4992233" cy="1645154"/>
          </a:xfrm>
        </p:grpSpPr>
        <p:sp>
          <p:nvSpPr>
            <p:cNvPr id="31" name="TextBox 1"/>
            <p:cNvSpPr txBox="1"/>
            <p:nvPr/>
          </p:nvSpPr>
          <p:spPr>
            <a:xfrm>
              <a:off x="3624781" y="2174327"/>
              <a:ext cx="2189835" cy="58886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dirty="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</a:rPr>
                <a:t>活体动物</a:t>
              </a:r>
              <a:r>
                <a:rPr lang="zh-CN" altLang="en-US" sz="1600" dirty="0" smtClean="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</a:rPr>
                <a:t>基础</a:t>
              </a:r>
              <a:endParaRPr lang="en-US" altLang="zh-CN" sz="16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>
                <a:defRPr/>
              </a:pPr>
              <a:r>
                <a:rPr lang="zh-CN" altLang="en-US" sz="1600" dirty="0" smtClean="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</a:rPr>
                <a:t>医学</a:t>
              </a:r>
              <a:r>
                <a:rPr lang="zh-CN" altLang="en-US" sz="1600" dirty="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</a:rPr>
                <a:t>实验</a:t>
              </a:r>
            </a:p>
          </p:txBody>
        </p:sp>
        <p:sp>
          <p:nvSpPr>
            <p:cNvPr id="32" name="TextBox 10"/>
            <p:cNvSpPr txBox="1"/>
            <p:nvPr/>
          </p:nvSpPr>
          <p:spPr>
            <a:xfrm>
              <a:off x="3630627" y="3230621"/>
              <a:ext cx="2108675" cy="58886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dirty="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</a:rPr>
                <a:t>基于虚拟</a:t>
              </a:r>
              <a:r>
                <a:rPr lang="zh-CN" altLang="en-US" sz="1600" dirty="0" smtClean="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</a:rPr>
                <a:t>人体的医学实验（手术、药物）</a:t>
              </a:r>
              <a:endParaRPr lang="zh-CN" altLang="en-US" sz="16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33" name="TextBox 11"/>
            <p:cNvSpPr txBox="1"/>
            <p:nvPr/>
          </p:nvSpPr>
          <p:spPr>
            <a:xfrm>
              <a:off x="6721539" y="2641761"/>
              <a:ext cx="1895475" cy="58886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>
                <a:defRPr/>
              </a:pPr>
              <a:r>
                <a:rPr lang="zh-CN" altLang="en-US" sz="1600" dirty="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</a:rPr>
                <a:t>个性化病人</a:t>
              </a:r>
              <a:r>
                <a:rPr lang="zh-CN" altLang="en-US" sz="1600" dirty="0" smtClean="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</a:rPr>
                <a:t>的</a:t>
              </a:r>
              <a:endParaRPr lang="en-US" altLang="zh-CN" sz="16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>
                <a:defRPr/>
              </a:pPr>
              <a:r>
                <a:rPr lang="zh-CN" altLang="en-US" sz="1600" dirty="0" smtClean="0">
                  <a:solidFill>
                    <a:srgbClr val="002060"/>
                  </a:solidFill>
                  <a:latin typeface="黑体" pitchFamily="49" charset="-122"/>
                  <a:ea typeface="黑体" pitchFamily="49" charset="-122"/>
                </a:rPr>
                <a:t>临床</a:t>
              </a:r>
              <a:endParaRPr lang="zh-CN" altLang="en-US" sz="1600" dirty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9721" y="4733402"/>
            <a:ext cx="8054727" cy="1830599"/>
            <a:chOff x="640457" y="4114800"/>
            <a:chExt cx="8054727" cy="1830599"/>
          </a:xfrm>
        </p:grpSpPr>
        <p:pic>
          <p:nvPicPr>
            <p:cNvPr id="35" name="Picture 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0457" y="4133850"/>
              <a:ext cx="2150071" cy="181154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36" name="Picture 5"/>
            <p:cNvPicPr preferRelativeResize="0"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54624" y="4114800"/>
              <a:ext cx="2160240" cy="180020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pic>
          <p:nvPicPr>
            <p:cNvPr id="37" name="Picture 8"/>
            <p:cNvPicPr preferRelativeResize="0"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99238" y="4114800"/>
              <a:ext cx="2095946" cy="180020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</p:pic>
        <p:sp>
          <p:nvSpPr>
            <p:cNvPr id="38" name="左右箭头 15"/>
            <p:cNvSpPr>
              <a:spLocks noChangeArrowheads="1"/>
            </p:cNvSpPr>
            <p:nvPr/>
          </p:nvSpPr>
          <p:spPr bwMode="auto">
            <a:xfrm>
              <a:off x="2790528" y="4948808"/>
              <a:ext cx="864096" cy="318120"/>
            </a:xfrm>
            <a:prstGeom prst="leftRightArrow">
              <a:avLst>
                <a:gd name="adj1" fmla="val 32611"/>
                <a:gd name="adj2" fmla="val 46900"/>
              </a:avLst>
            </a:prstGeom>
            <a:solidFill>
              <a:srgbClr val="3399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左右箭头 38"/>
            <p:cNvSpPr>
              <a:spLocks noChangeArrowheads="1"/>
            </p:cNvSpPr>
            <p:nvPr/>
          </p:nvSpPr>
          <p:spPr bwMode="auto">
            <a:xfrm>
              <a:off x="5814864" y="4876800"/>
              <a:ext cx="757684" cy="318120"/>
            </a:xfrm>
            <a:prstGeom prst="leftRightArrow">
              <a:avLst>
                <a:gd name="adj1" fmla="val 32611"/>
                <a:gd name="adj2" fmla="val 46983"/>
              </a:avLst>
            </a:prstGeom>
            <a:solidFill>
              <a:srgbClr val="339933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algn="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40" name="Picture 21"/>
          <p:cNvPicPr>
            <a:picLocks noChangeAspect="1" noChangeArrowheads="1"/>
          </p:cNvPicPr>
          <p:nvPr/>
        </p:nvPicPr>
        <p:blipFill>
          <a:blip r:embed="rId5" cstate="email"/>
          <a:srcRect r="65932"/>
          <a:stretch>
            <a:fillRect/>
          </a:stretch>
        </p:blipFill>
        <p:spPr bwMode="auto">
          <a:xfrm>
            <a:off x="1187624" y="4733402"/>
            <a:ext cx="86409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Box 1"/>
          <p:cNvSpPr txBox="1"/>
          <p:nvPr/>
        </p:nvSpPr>
        <p:spPr>
          <a:xfrm>
            <a:off x="1007604" y="3256948"/>
            <a:ext cx="1661781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实验室</a:t>
            </a:r>
            <a:endParaRPr lang="en-US" altLang="zh-CN" sz="1600" dirty="0" smtClean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  <a:p>
            <a:pPr algn="ctr">
              <a:defRPr/>
            </a:pPr>
            <a:r>
              <a:rPr lang="zh-CN" altLang="en-US" sz="1600" dirty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研究成果</a:t>
            </a:r>
            <a:endParaRPr lang="zh-CN" altLang="en-US" sz="1600" dirty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42" name="肘形连接符 41"/>
          <p:cNvCxnSpPr>
            <a:stCxn id="31" idx="3"/>
            <a:endCxn id="33" idx="1"/>
          </p:cNvCxnSpPr>
          <p:nvPr/>
        </p:nvCxnSpPr>
        <p:spPr>
          <a:xfrm>
            <a:off x="5657717" y="3095759"/>
            <a:ext cx="867162" cy="464191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/>
          <p:nvPr/>
        </p:nvCxnSpPr>
        <p:spPr>
          <a:xfrm flipV="1">
            <a:off x="2675963" y="3043135"/>
            <a:ext cx="894503" cy="453577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/>
          <p:cNvCxnSpPr/>
          <p:nvPr/>
        </p:nvCxnSpPr>
        <p:spPr>
          <a:xfrm>
            <a:off x="2669385" y="3575648"/>
            <a:ext cx="900093" cy="595389"/>
          </a:xfrm>
          <a:prstGeom prst="bentConnector3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44"/>
          <p:cNvCxnSpPr>
            <a:stCxn id="32" idx="3"/>
          </p:cNvCxnSpPr>
          <p:nvPr/>
        </p:nvCxnSpPr>
        <p:spPr>
          <a:xfrm flipV="1">
            <a:off x="5585706" y="3683944"/>
            <a:ext cx="939173" cy="460781"/>
          </a:xfrm>
          <a:prstGeom prst="bentConnector3">
            <a:avLst/>
          </a:prstGeom>
          <a:ln w="38100">
            <a:solidFill>
              <a:srgbClr val="006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9"/>
          <p:cNvSpPr txBox="1">
            <a:spLocks noChangeArrowheads="1"/>
          </p:cNvSpPr>
          <p:nvPr/>
        </p:nvSpPr>
        <p:spPr bwMode="auto">
          <a:xfrm>
            <a:off x="323850" y="1700808"/>
            <a:ext cx="8497888" cy="83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3100"/>
              </a:lnSpc>
            </a:pPr>
            <a:r>
              <a:rPr lang="zh-CN" altLang="en-US" sz="2400" b="1" dirty="0">
                <a:latin typeface="黑体" pitchFamily="49" charset="-122"/>
                <a:ea typeface="黑体" pitchFamily="49" charset="-122"/>
                <a:sym typeface="Arial" pitchFamily="34" charset="0"/>
              </a:rPr>
              <a:t>虚拟人体做为重要单元，成为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转化医学国家重大科技基础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Arial" pitchFamily="34" charset="0"/>
              </a:rPr>
              <a:t>设施</a:t>
            </a:r>
            <a:r>
              <a:rPr lang="zh-CN" altLang="en-US" sz="2400" b="1" dirty="0" smtClean="0">
                <a:latin typeface="黑体" pitchFamily="49" charset="-122"/>
                <a:ea typeface="黑体" pitchFamily="49" charset="-122"/>
                <a:sym typeface="Arial" pitchFamily="34" charset="0"/>
              </a:rPr>
              <a:t>的</a:t>
            </a:r>
            <a:r>
              <a:rPr lang="zh-CN" altLang="en-US" sz="2400" b="1" dirty="0">
                <a:latin typeface="黑体" pitchFamily="49" charset="-122"/>
                <a:ea typeface="黑体" pitchFamily="49" charset="-122"/>
                <a:sym typeface="Arial" pitchFamily="34" charset="0"/>
              </a:rPr>
              <a:t>组织部</a:t>
            </a:r>
            <a:r>
              <a:rPr lang="zh-CN" altLang="en-US" sz="2400" b="1" dirty="0" smtClean="0">
                <a:latin typeface="黑体" pitchFamily="49" charset="-122"/>
                <a:ea typeface="黑体" pitchFamily="49" charset="-122"/>
                <a:sym typeface="Arial" pitchFamily="34" charset="0"/>
              </a:rPr>
              <a:t>分</a:t>
            </a:r>
            <a:endParaRPr lang="zh-CN" altLang="en-US" sz="2400" b="1" dirty="0">
              <a:latin typeface="黑体" pitchFamily="49" charset="-122"/>
              <a:ea typeface="黑体" pitchFamily="49" charset="-122"/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61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心血管介入手术模拟</a:t>
            </a:r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39957" y="4407669"/>
            <a:ext cx="4096315" cy="254972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grpSp>
        <p:nvGrpSpPr>
          <p:cNvPr id="21" name="组合 20"/>
          <p:cNvGrpSpPr/>
          <p:nvPr/>
        </p:nvGrpSpPr>
        <p:grpSpPr>
          <a:xfrm>
            <a:off x="4950843" y="1475135"/>
            <a:ext cx="4105220" cy="3105993"/>
            <a:chOff x="5003284" y="3491359"/>
            <a:chExt cx="4105220" cy="3105993"/>
          </a:xfrm>
        </p:grpSpPr>
        <p:sp>
          <p:nvSpPr>
            <p:cNvPr id="22" name="矩形 21"/>
            <p:cNvSpPr/>
            <p:nvPr/>
          </p:nvSpPr>
          <p:spPr>
            <a:xfrm>
              <a:off x="5003284" y="3491359"/>
              <a:ext cx="4096315" cy="461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anchor="t" anchorCtr="0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rgbClr val="C00000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itchFamily="34" charset="-122"/>
                  <a:ea typeface="微软雅黑" pitchFamily="34" charset="-122"/>
                </a:rPr>
                <a:t>系统特色</a:t>
              </a:r>
              <a:endParaRPr lang="en-US" altLang="zh-CN" sz="1600" b="1" dirty="0"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内容占位符 1"/>
            <p:cNvSpPr txBox="1">
              <a:spLocks/>
            </p:cNvSpPr>
            <p:nvPr/>
          </p:nvSpPr>
          <p:spPr>
            <a:xfrm>
              <a:off x="5003284" y="3975003"/>
              <a:ext cx="4105220" cy="262234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5000"/>
                </a:lnSpc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/>
                <a:t>旋转力和推送力两个维度力反馈</a:t>
              </a:r>
              <a:endParaRPr lang="en-US" altLang="zh-CN" sz="1200" b="1" dirty="0"/>
            </a:p>
            <a:p>
              <a:pPr>
                <a:lnSpc>
                  <a:spcPct val="135000"/>
                </a:lnSpc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/>
                <a:t>手术过程中生理现象模拟</a:t>
              </a:r>
              <a:endParaRPr lang="en-US" altLang="zh-CN" sz="1200" b="1" dirty="0"/>
            </a:p>
            <a:p>
              <a:pPr>
                <a:lnSpc>
                  <a:spcPct val="135000"/>
                </a:lnSpc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/>
                <a:t>模型和场景高精度呈现</a:t>
              </a:r>
              <a:endParaRPr lang="en-US" altLang="zh-CN" sz="1200" b="1" dirty="0"/>
            </a:p>
            <a:p>
              <a:pPr>
                <a:lnSpc>
                  <a:spcPct val="135000"/>
                </a:lnSpc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/>
                <a:t>完整的手术器械接入</a:t>
              </a:r>
              <a:endParaRPr lang="en-US" altLang="zh-CN" sz="1200" b="1" dirty="0"/>
            </a:p>
            <a:p>
              <a:pPr>
                <a:lnSpc>
                  <a:spcPct val="135000"/>
                </a:lnSpc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en-US" altLang="zh-CN" sz="1200" b="1" dirty="0"/>
                <a:t>PCI</a:t>
              </a:r>
              <a:r>
                <a:rPr lang="zh-CN" altLang="en-US" sz="1200" b="1" dirty="0"/>
                <a:t>全流程操作支持</a:t>
              </a:r>
              <a:endParaRPr lang="en-US" altLang="zh-CN" sz="1200" b="1" dirty="0"/>
            </a:p>
            <a:p>
              <a:pPr>
                <a:lnSpc>
                  <a:spcPct val="135000"/>
                </a:lnSpc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/>
                <a:t>支持导丝</a:t>
              </a:r>
              <a:r>
                <a:rPr lang="en-US" altLang="zh-CN" sz="1200" b="1" dirty="0"/>
                <a:t>/</a:t>
              </a:r>
              <a:r>
                <a:rPr lang="zh-CN" altLang="en-US" sz="1200" b="1" dirty="0"/>
                <a:t>导管介入、心脏系统形变、血液与血管交互、支架与造影剂等过程的物理仿真与生理参数耦合</a:t>
              </a:r>
              <a:endParaRPr lang="en-US" altLang="zh-CN" sz="1200" b="1" dirty="0"/>
            </a:p>
            <a:p>
              <a:pPr>
                <a:lnSpc>
                  <a:spcPct val="135000"/>
                </a:lnSpc>
                <a:spcBef>
                  <a:spcPts val="600"/>
                </a:spcBef>
                <a:buFont typeface="Wingdings" panose="05000000000000000000" pitchFamily="2" charset="2"/>
                <a:buChar char="ü"/>
              </a:pPr>
              <a:r>
                <a:rPr lang="zh-CN" altLang="en-US" sz="1200" b="1" dirty="0"/>
                <a:t>已由北京协和医院医生试用，正在不断地优化完善中</a:t>
              </a:r>
              <a:endParaRPr lang="en-US" altLang="zh-CN" sz="1200" b="1" dirty="0"/>
            </a:p>
          </p:txBody>
        </p:sp>
      </p:grpSp>
      <p:pic>
        <p:nvPicPr>
          <p:cNvPr id="24" name="图片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420" y="1484784"/>
            <a:ext cx="4768463" cy="222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4" descr="图片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420" y="3584361"/>
            <a:ext cx="4755307" cy="3301023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20723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牙科手术模拟</a:t>
            </a:r>
            <a:endParaRPr lang="zh-CN" altLang="en-US" dirty="0"/>
          </a:p>
        </p:txBody>
      </p:sp>
      <p:sp>
        <p:nvSpPr>
          <p:cNvPr id="9" name="内容占位符 1"/>
          <p:cNvSpPr>
            <a:spLocks noGrp="1"/>
          </p:cNvSpPr>
          <p:nvPr>
            <p:ph idx="1"/>
          </p:nvPr>
        </p:nvSpPr>
        <p:spPr>
          <a:xfrm>
            <a:off x="4906072" y="1887864"/>
            <a:ext cx="4114800" cy="2657071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/>
              <a:t>多功能：牙周袋深度测量、牙石去除；牙齿钻削、磨削；龋齿边界探测、龋坏深度测量、坏组织钻除</a:t>
            </a:r>
            <a:endParaRPr lang="en-US" altLang="zh-CN" sz="1400" b="1" dirty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/>
              <a:t>高沉浸：牙、舌、面部、牙石、器具等高逼真绘制</a:t>
            </a:r>
            <a:endParaRPr lang="en-US" altLang="zh-CN" sz="1400" b="1" dirty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/>
              <a:t>六自由度多点接触力觉交互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/>
              <a:t>软组织变形体、拓朴变化等复杂操作模拟</a:t>
            </a:r>
            <a:endParaRPr lang="en-US" altLang="zh-CN" sz="1400" b="1" dirty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/>
              <a:t>视</a:t>
            </a:r>
            <a:r>
              <a:rPr lang="en-US" altLang="zh-CN" sz="1400" b="1" dirty="0"/>
              <a:t>-</a:t>
            </a:r>
            <a:r>
              <a:rPr lang="zh-CN" altLang="en-US" sz="1400" b="1" dirty="0"/>
              <a:t>听</a:t>
            </a:r>
            <a:r>
              <a:rPr lang="en-US" altLang="zh-CN" sz="1400" b="1" dirty="0"/>
              <a:t>-</a:t>
            </a:r>
            <a:r>
              <a:rPr lang="zh-CN" altLang="en-US" sz="1400" b="1" dirty="0"/>
              <a:t>触多感觉空间配准的手眼协调能力训练</a:t>
            </a:r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/>
              <a:t>北大医学院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名学生试用反馈</a:t>
            </a:r>
          </a:p>
        </p:txBody>
      </p:sp>
      <p:sp>
        <p:nvSpPr>
          <p:cNvPr id="10" name="矩形 10"/>
          <p:cNvSpPr/>
          <p:nvPr/>
        </p:nvSpPr>
        <p:spPr>
          <a:xfrm>
            <a:off x="4925348" y="1484784"/>
            <a:ext cx="4096314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C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系统特色</a:t>
            </a:r>
            <a:endParaRPr lang="en-US" altLang="zh-CN" sz="1600" b="1" dirty="0">
              <a:solidFill>
                <a:schemeClr val="tx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6618" y="3624249"/>
            <a:ext cx="2474875" cy="3249786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5558" y="4614455"/>
            <a:ext cx="3909767" cy="255896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3" name="Picture 4" descr="韩启德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3285" y="1484784"/>
            <a:ext cx="4776510" cy="2652408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pic>
        <p:nvPicPr>
          <p:cNvPr id="14" name="Picture 5" descr="华西展会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7135" t="6891" r="28287" b="5240"/>
          <a:stretch>
            <a:fillRect/>
          </a:stretch>
        </p:blipFill>
        <p:spPr bwMode="auto">
          <a:xfrm>
            <a:off x="2339752" y="4227594"/>
            <a:ext cx="2600043" cy="3233854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xmlns="" val="16780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腹腔镜手术模拟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35197" y="3202326"/>
            <a:ext cx="4248472" cy="5040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anchor="t" anchorCtr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itchFamily="34" charset="-122"/>
                <a:ea typeface="微软雅黑" pitchFamily="34" charset="-122"/>
              </a:rPr>
              <a:t>系统特色</a:t>
            </a:r>
            <a:endParaRPr lang="en-US" altLang="zh-CN" b="1" dirty="0">
              <a:solidFill>
                <a:schemeClr val="tx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内容占位符 1"/>
          <p:cNvSpPr txBox="1">
            <a:spLocks/>
          </p:cNvSpPr>
          <p:nvPr/>
        </p:nvSpPr>
        <p:spPr>
          <a:xfrm>
            <a:off x="4647144" y="3710748"/>
            <a:ext cx="4248472" cy="3102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b="1" dirty="0" smtClean="0">
                <a:latin typeface="+mj-ea"/>
                <a:ea typeface="+mj-ea"/>
              </a:rPr>
              <a:t>支持</a:t>
            </a:r>
            <a:r>
              <a:rPr lang="zh-CN" altLang="en-US" sz="1400" b="1" dirty="0">
                <a:latin typeface="+mj-ea"/>
                <a:ea typeface="+mj-ea"/>
              </a:rPr>
              <a:t>常见腹腔镜手术过程中</a:t>
            </a:r>
            <a:r>
              <a:rPr lang="zh-CN" altLang="en-US" sz="1400" b="1" dirty="0">
                <a:solidFill>
                  <a:srgbClr val="002060"/>
                </a:solidFill>
                <a:latin typeface="+mj-ea"/>
                <a:ea typeface="+mj-ea"/>
              </a:rPr>
              <a:t>突发紧急情况</a:t>
            </a:r>
            <a:r>
              <a:rPr lang="zh-CN" altLang="en-US" sz="1400" b="1" dirty="0">
                <a:latin typeface="+mj-ea"/>
                <a:ea typeface="+mj-ea"/>
              </a:rPr>
              <a:t>的情景设计与仿真；</a:t>
            </a:r>
            <a:endParaRPr lang="en-US" altLang="zh-CN" sz="1400" b="1" dirty="0">
              <a:latin typeface="+mj-ea"/>
              <a:ea typeface="+mj-ea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b="1" dirty="0">
                <a:latin typeface="+mj-ea"/>
                <a:ea typeface="+mj-ea"/>
              </a:rPr>
              <a:t>支持数据驱动的</a:t>
            </a:r>
            <a:r>
              <a:rPr lang="zh-CN" altLang="en-US" sz="1400" b="1" dirty="0">
                <a:solidFill>
                  <a:srgbClr val="002060"/>
                </a:solidFill>
                <a:latin typeface="+mj-ea"/>
                <a:ea typeface="+mj-ea"/>
              </a:rPr>
              <a:t>个性化</a:t>
            </a:r>
            <a:r>
              <a:rPr lang="zh-CN" altLang="en-US" sz="1400" b="1" dirty="0">
                <a:latin typeface="+mj-ea"/>
                <a:ea typeface="+mj-ea"/>
              </a:rPr>
              <a:t>手术规划、预演、新手术实验等临床应用；</a:t>
            </a:r>
            <a:endParaRPr lang="en-US" altLang="zh-CN" sz="1400" b="1" dirty="0">
              <a:latin typeface="+mj-ea"/>
              <a:ea typeface="+mj-ea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zh-CN" altLang="en-US" sz="1400" b="1" dirty="0">
                <a:latin typeface="+mj-ea"/>
                <a:ea typeface="+mj-ea"/>
              </a:rPr>
              <a:t>支持基于力觉和运动测量的</a:t>
            </a:r>
            <a:r>
              <a:rPr lang="zh-CN" altLang="en-US" sz="1400" b="1" dirty="0">
                <a:solidFill>
                  <a:srgbClr val="002060"/>
                </a:solidFill>
                <a:latin typeface="+mj-ea"/>
                <a:ea typeface="+mj-ea"/>
              </a:rPr>
              <a:t>手术评价</a:t>
            </a:r>
            <a:r>
              <a:rPr lang="zh-CN" altLang="en-US" sz="1400" b="1" dirty="0">
                <a:latin typeface="+mj-ea"/>
                <a:ea typeface="+mj-ea"/>
              </a:rPr>
              <a:t>与</a:t>
            </a:r>
            <a:r>
              <a:rPr lang="zh-CN" altLang="en-US" sz="1400" b="1" dirty="0">
                <a:solidFill>
                  <a:srgbClr val="002060"/>
                </a:solidFill>
                <a:latin typeface="+mj-ea"/>
                <a:ea typeface="+mj-ea"/>
              </a:rPr>
              <a:t>训练打分</a:t>
            </a:r>
            <a:r>
              <a:rPr lang="zh-CN" altLang="en-US" sz="1400" b="1" dirty="0">
                <a:latin typeface="+mj-ea"/>
                <a:ea typeface="+mj-ea"/>
              </a:rPr>
              <a:t>；</a:t>
            </a:r>
            <a:endParaRPr lang="en-US" altLang="zh-CN" sz="1400" b="1" dirty="0">
              <a:latin typeface="+mj-ea"/>
              <a:ea typeface="+mj-ea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b="1" dirty="0">
                <a:latin typeface="+mj-ea"/>
                <a:ea typeface="+mj-ea"/>
              </a:rPr>
              <a:t>支持辅助教学的手术场景</a:t>
            </a:r>
            <a:r>
              <a:rPr lang="zh-CN" altLang="en-US" sz="1400" b="1" dirty="0">
                <a:solidFill>
                  <a:srgbClr val="002060"/>
                </a:solidFill>
                <a:latin typeface="+mj-ea"/>
                <a:ea typeface="+mj-ea"/>
              </a:rPr>
              <a:t>实时三维逼真绘制</a:t>
            </a:r>
            <a:r>
              <a:rPr lang="zh-CN" altLang="en-US" sz="1400" b="1" dirty="0">
                <a:latin typeface="+mj-ea"/>
                <a:ea typeface="+mj-ea"/>
              </a:rPr>
              <a:t>与</a:t>
            </a:r>
            <a:r>
              <a:rPr lang="zh-CN" altLang="en-US" sz="1400" b="1" dirty="0">
                <a:solidFill>
                  <a:srgbClr val="002060"/>
                </a:solidFill>
                <a:latin typeface="+mj-ea"/>
                <a:ea typeface="+mj-ea"/>
              </a:rPr>
              <a:t>联动示意性表现</a:t>
            </a:r>
            <a:r>
              <a:rPr lang="zh-CN" altLang="en-US" sz="1400" b="1" dirty="0">
                <a:latin typeface="+mj-ea"/>
                <a:ea typeface="+mj-ea"/>
              </a:rPr>
              <a:t>；</a:t>
            </a:r>
            <a:endParaRPr lang="en-US" altLang="zh-CN" sz="1400" b="1" dirty="0">
              <a:latin typeface="+mj-ea"/>
              <a:ea typeface="+mj-ea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b="1" dirty="0">
                <a:latin typeface="+mj-ea"/>
                <a:ea typeface="+mj-ea"/>
              </a:rPr>
              <a:t>支持手术过程中的真实感视觉特效，如</a:t>
            </a:r>
            <a:r>
              <a:rPr lang="zh-CN" altLang="en-US" sz="1400" b="1" dirty="0">
                <a:solidFill>
                  <a:srgbClr val="002060"/>
                </a:solidFill>
                <a:latin typeface="+mj-ea"/>
                <a:ea typeface="+mj-ea"/>
              </a:rPr>
              <a:t>烟雾、血流</a:t>
            </a:r>
            <a:endParaRPr lang="en-US" altLang="zh-CN" sz="1400" b="1" dirty="0">
              <a:solidFill>
                <a:srgbClr val="002060"/>
              </a:solidFill>
              <a:latin typeface="+mj-ea"/>
              <a:ea typeface="+mj-ea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1400" b="1" dirty="0">
                <a:latin typeface="+mj-ea"/>
                <a:ea typeface="+mj-ea"/>
              </a:rPr>
              <a:t>支持与实际手术过程相符的电凝器灼烧过程中的</a:t>
            </a:r>
            <a:r>
              <a:rPr lang="zh-CN" altLang="en-US" sz="1400" b="1" dirty="0">
                <a:solidFill>
                  <a:srgbClr val="002060"/>
                </a:solidFill>
                <a:latin typeface="+mj-ea"/>
                <a:ea typeface="+mj-ea"/>
              </a:rPr>
              <a:t>热度控制与周边组织破坏评估</a:t>
            </a:r>
            <a:r>
              <a:rPr lang="zh-CN" altLang="en-US" sz="1400" b="1" dirty="0">
                <a:latin typeface="+mj-ea"/>
                <a:ea typeface="+mj-ea"/>
              </a:rPr>
              <a:t>；</a:t>
            </a:r>
            <a:endParaRPr lang="en-US" altLang="zh-CN" sz="1400" b="1" dirty="0">
              <a:latin typeface="+mj-ea"/>
              <a:ea typeface="+mj-ea"/>
            </a:endParaRPr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513" y="1549053"/>
            <a:ext cx="2427835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 descr="1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542784"/>
            <a:ext cx="1728192" cy="138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 descr="C:\Users\Administrator.WIN-F0F4QJU1LEJ\Desktop\Omni1(1)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058" y="4929855"/>
            <a:ext cx="4302925" cy="1883521"/>
          </a:xfrm>
          <a:prstGeom prst="rect">
            <a:avLst/>
          </a:prstGeom>
          <a:noFill/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3237" y="3068960"/>
            <a:ext cx="4334747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"/>
          <p:cNvSpPr/>
          <p:nvPr/>
        </p:nvSpPr>
        <p:spPr>
          <a:xfrm>
            <a:off x="4576914" y="1344164"/>
            <a:ext cx="4572000" cy="20959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3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+mj-ea"/>
              </a:rPr>
              <a:t>腹腔镜</a:t>
            </a:r>
            <a:r>
              <a:rPr lang="zh-CN" altLang="en-US" b="1" dirty="0">
                <a:latin typeface="+mj-ea"/>
              </a:rPr>
              <a:t>直肠癌手术的仿真</a:t>
            </a:r>
            <a:r>
              <a:rPr lang="zh-CN" altLang="en-US" b="1" dirty="0" smtClean="0">
                <a:latin typeface="+mj-ea"/>
              </a:rPr>
              <a:t>训练</a:t>
            </a:r>
            <a:endParaRPr lang="en-US" altLang="zh-CN" b="1" dirty="0" smtClean="0">
              <a:latin typeface="+mj-ea"/>
            </a:endParaRPr>
          </a:p>
          <a:p>
            <a:pPr marL="285750" indent="-285750">
              <a:lnSpc>
                <a:spcPct val="13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+mj-ea"/>
              </a:rPr>
              <a:t>腹腔镜</a:t>
            </a:r>
            <a:r>
              <a:rPr lang="zh-CN" altLang="en-US" b="1" dirty="0">
                <a:latin typeface="+mj-ea"/>
              </a:rPr>
              <a:t>胃束带手术的仿真</a:t>
            </a:r>
            <a:r>
              <a:rPr lang="zh-CN" altLang="en-US" b="1" dirty="0" smtClean="0">
                <a:latin typeface="+mj-ea"/>
              </a:rPr>
              <a:t>训练</a:t>
            </a:r>
            <a:endParaRPr lang="en-US" altLang="zh-CN" b="1" dirty="0">
              <a:latin typeface="+mj-ea"/>
            </a:endParaRPr>
          </a:p>
          <a:p>
            <a:pPr marL="285750" indent="-285750">
              <a:lnSpc>
                <a:spcPct val="135000"/>
              </a:lnSpc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+mj-ea"/>
              </a:rPr>
              <a:t>通过</a:t>
            </a:r>
            <a:r>
              <a:rPr lang="zh-CN" altLang="en-US" b="1" dirty="0">
                <a:latin typeface="+mj-ea"/>
              </a:rPr>
              <a:t>人体天然通道的胆囊切除术的仿真</a:t>
            </a:r>
            <a:r>
              <a:rPr lang="zh-CN" altLang="en-US" b="1" dirty="0" smtClean="0">
                <a:latin typeface="+mj-ea"/>
              </a:rPr>
              <a:t>训练</a:t>
            </a:r>
            <a:endParaRPr lang="en-US" altLang="zh-CN" b="1" dirty="0" smtClean="0">
              <a:latin typeface="+mj-ea"/>
            </a:endParaRPr>
          </a:p>
          <a:p>
            <a:pPr>
              <a:spcBef>
                <a:spcPts val="6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1399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核心优势与研究团队</a:t>
            </a:r>
            <a:endParaRPr lang="zh-CN" altLang="en-US" dirty="0"/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4266640" y="3957868"/>
            <a:ext cx="4500500" cy="9504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-92075">
              <a:lnSpc>
                <a:spcPts val="1200"/>
              </a:lnSpc>
              <a:tabLst>
                <a:tab pos="92075" algn="l"/>
              </a:tabLst>
            </a:pPr>
            <a:r>
              <a:rPr lang="zh-CN" altLang="en-US" sz="12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中国系统仿真学会</a:t>
            </a:r>
            <a:endParaRPr lang="en-US" altLang="zh-CN" sz="12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2075" indent="-92075">
              <a:lnSpc>
                <a:spcPts val="1200"/>
              </a:lnSpc>
              <a:tabLst>
                <a:tab pos="92075" algn="l"/>
              </a:tabLst>
            </a:pPr>
            <a:r>
              <a:rPr lang="en-US" altLang="zh-CN" sz="12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中国生物医学工程学会</a:t>
            </a:r>
          </a:p>
          <a:p>
            <a:pPr marL="92075" indent="-92075">
              <a:lnSpc>
                <a:spcPts val="1200"/>
              </a:lnSpc>
              <a:tabLst>
                <a:tab pos="92075" algn="l"/>
              </a:tabLst>
            </a:pPr>
            <a:r>
              <a:rPr lang="en-US" altLang="zh-CN" sz="12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中华口腔医学会</a:t>
            </a:r>
            <a:endParaRPr lang="en-US" altLang="zh-CN" sz="12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2075" indent="-92075">
              <a:lnSpc>
                <a:spcPts val="1200"/>
              </a:lnSpc>
              <a:tabLst>
                <a:tab pos="92075" algn="l"/>
              </a:tabLst>
            </a:pPr>
            <a:r>
              <a:rPr lang="en-US" altLang="zh-CN" sz="12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中国教育装备协会</a:t>
            </a:r>
            <a:endParaRPr lang="en-US" altLang="zh-CN" sz="12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2075" indent="-92075">
              <a:lnSpc>
                <a:spcPts val="1200"/>
              </a:lnSpc>
              <a:tabLst>
                <a:tab pos="92075" algn="l"/>
              </a:tabLst>
            </a:pPr>
            <a:r>
              <a:rPr lang="zh-CN" altLang="en-US" sz="12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全国医学专业学位教育指导委员会</a:t>
            </a:r>
            <a:endParaRPr lang="en-US" altLang="zh-CN" sz="120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2075" indent="-92075">
              <a:lnSpc>
                <a:spcPts val="1200"/>
              </a:lnSpc>
              <a:tabLst>
                <a:tab pos="92075" algn="l"/>
              </a:tabLst>
            </a:pPr>
            <a:r>
              <a:rPr lang="en-US" altLang="zh-CN" sz="12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中国计算机学会虚拟现实专委会，仿真学会虚拟医疗专委会</a:t>
            </a:r>
            <a:r>
              <a:rPr lang="en-US" altLang="zh-CN" sz="120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  <a:p>
            <a:pPr marL="92075" indent="-92075">
              <a:lnSpc>
                <a:spcPts val="1200"/>
              </a:lnSpc>
              <a:tabLst>
                <a:tab pos="92075" algn="l"/>
              </a:tabLst>
            </a:pPr>
            <a:endParaRPr lang="zh-CN" altLang="en-US" sz="12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21688" y="1575376"/>
            <a:ext cx="3374648" cy="3693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依托的国家和省部重点实验室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11960" y="3501008"/>
            <a:ext cx="3528392" cy="3693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39700" h="139700" prst="divo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依托的专业技术学会和专委会</a:t>
            </a:r>
            <a:endParaRPr lang="en-US" altLang="zh-CN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内容占位符 1"/>
          <p:cNvSpPr txBox="1">
            <a:spLocks/>
          </p:cNvSpPr>
          <p:nvPr/>
        </p:nvSpPr>
        <p:spPr>
          <a:xfrm>
            <a:off x="4216172" y="2007424"/>
            <a:ext cx="4500500" cy="142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-92075">
              <a:lnSpc>
                <a:spcPts val="1200"/>
              </a:lnSpc>
              <a:tabLst>
                <a:tab pos="92075" algn="l"/>
              </a:tabLst>
            </a:pPr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虚拟现实技术与系统国家重点实验室（北京航空航天大学）</a:t>
            </a:r>
          </a:p>
          <a:p>
            <a:pPr marL="92075" indent="-92075">
              <a:lnSpc>
                <a:spcPts val="1200"/>
              </a:lnSpc>
              <a:spcBef>
                <a:spcPts val="600"/>
              </a:spcBef>
              <a:tabLst>
                <a:tab pos="92075" algn="l"/>
              </a:tabLst>
            </a:pPr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国家数字化制造技术中心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（上海交通大学）</a:t>
            </a:r>
          </a:p>
          <a:p>
            <a:pPr marL="92075" indent="-92075">
              <a:lnSpc>
                <a:spcPts val="1200"/>
              </a:lnSpc>
              <a:spcBef>
                <a:spcPts val="600"/>
              </a:spcBef>
              <a:tabLst>
                <a:tab pos="92075" algn="l"/>
              </a:tabLst>
            </a:pPr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生物力学与力生物学教育部重点实验室（北京航空航天大学）</a:t>
            </a:r>
          </a:p>
          <a:p>
            <a:pPr marL="92075" indent="-92075">
              <a:lnSpc>
                <a:spcPts val="1200"/>
              </a:lnSpc>
              <a:spcBef>
                <a:spcPts val="600"/>
              </a:spcBef>
              <a:tabLst>
                <a:tab pos="92075" algn="l"/>
              </a:tabLst>
            </a:pPr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教育部数字医学工程研究中心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（上海交通大学）</a:t>
            </a:r>
          </a:p>
          <a:p>
            <a:pPr marL="92075" indent="-92075">
              <a:lnSpc>
                <a:spcPts val="1200"/>
              </a:lnSpc>
              <a:spcBef>
                <a:spcPts val="600"/>
              </a:spcBef>
              <a:tabLst>
                <a:tab pos="92075" algn="l"/>
              </a:tabLst>
            </a:pPr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数字化人体工程研究中心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（第三军医大学）</a:t>
            </a:r>
          </a:p>
          <a:p>
            <a:pPr marL="92075" indent="-92075">
              <a:lnSpc>
                <a:spcPts val="1200"/>
              </a:lnSpc>
              <a:spcBef>
                <a:spcPts val="600"/>
              </a:spcBef>
              <a:tabLst>
                <a:tab pos="92075" algn="l"/>
              </a:tabLst>
            </a:pPr>
            <a:r>
              <a:rPr lang="zh-CN" altLang="en-US" sz="1200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 医学生物力学广东省重点实验室</a:t>
            </a:r>
            <a:r>
              <a:rPr lang="zh-CN" altLang="en-US" sz="12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（南方医科大学）</a:t>
            </a: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67544" y="5157192"/>
            <a:ext cx="8568952" cy="1656184"/>
            <a:chOff x="467544" y="1628800"/>
            <a:chExt cx="8568952" cy="1656184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628800"/>
              <a:ext cx="976833" cy="1214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1628800"/>
              <a:ext cx="906508" cy="1214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1628800"/>
              <a:ext cx="910117" cy="1214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8674" y="1633801"/>
              <a:ext cx="913524" cy="12148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805" y="1631526"/>
              <a:ext cx="926068" cy="123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4971" y="1726380"/>
              <a:ext cx="866049" cy="1150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 descr="http://vrlab.buaa.edu.cn/images/faculties/qh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724128" y="1650510"/>
              <a:ext cx="931797" cy="1214443"/>
            </a:xfrm>
            <a:prstGeom prst="rect">
              <a:avLst/>
            </a:prstGeom>
            <a:noFill/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67785" y="1751850"/>
              <a:ext cx="963204" cy="1148435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467544" y="2843644"/>
              <a:ext cx="10611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赵沁平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1638682" y="2861864"/>
              <a:ext cx="10611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钟世镇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646794" y="2843644"/>
              <a:ext cx="10611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赵玉沛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3563888" y="2848645"/>
              <a:ext cx="106111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张绍祥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621576" y="2844556"/>
              <a:ext cx="10305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樊瑜波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5796064" y="2869187"/>
              <a:ext cx="82149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秦 洪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859011" y="2899612"/>
              <a:ext cx="100682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 smtClean="0"/>
                <a:t>张玉茹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8005952" y="2915652"/>
              <a:ext cx="10305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郝爱民</a:t>
              </a:r>
            </a:p>
          </p:txBody>
        </p:sp>
      </p:grpSp>
      <p:sp>
        <p:nvSpPr>
          <p:cNvPr id="26" name="标题 1"/>
          <p:cNvSpPr txBox="1">
            <a:spLocks/>
          </p:cNvSpPr>
          <p:nvPr/>
        </p:nvSpPr>
        <p:spPr>
          <a:xfrm>
            <a:off x="251520" y="1556792"/>
            <a:ext cx="3748628" cy="5110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zh-CN" altLang="en-US" sz="2667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优势：虚拟现实技术</a:t>
            </a:r>
            <a:endParaRPr lang="zh-CN" altLang="en-US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6148" y="2067852"/>
            <a:ext cx="1734770" cy="162987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60614" y="2067852"/>
            <a:ext cx="1876882" cy="1629877"/>
          </a:xfrm>
          <a:prstGeom prst="rect">
            <a:avLst/>
          </a:prstGeom>
        </p:spPr>
      </p:pic>
      <p:sp>
        <p:nvSpPr>
          <p:cNvPr id="33" name="标题 1"/>
          <p:cNvSpPr txBox="1">
            <a:spLocks/>
          </p:cNvSpPr>
          <p:nvPr/>
        </p:nvSpPr>
        <p:spPr>
          <a:xfrm>
            <a:off x="179512" y="4077072"/>
            <a:ext cx="3857984" cy="51106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>
            <a:normAutofit fontScale="62500" lnSpcReduction="20000"/>
          </a:bodyPr>
          <a:lstStyle/>
          <a:p>
            <a:pPr algn="ctr">
              <a:spcBef>
                <a:spcPct val="0"/>
              </a:spcBef>
              <a:defRPr/>
            </a:pPr>
            <a:r>
              <a:rPr lang="zh-CN" altLang="en-US" sz="2667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虚拟人体</a:t>
            </a:r>
            <a:r>
              <a:rPr lang="en-US" altLang="zh-CN" sz="2667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667" b="1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人体</a:t>
            </a:r>
            <a:r>
              <a:rPr lang="zh-CN" altLang="en-US" sz="2667" b="1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器官模型的高逼真呈现</a:t>
            </a:r>
            <a:endParaRPr lang="zh-CN" altLang="en-US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504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计算机学院科研概况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医学－信息结合：计算机角度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虚拟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人体与虚拟手术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生物信息学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/>
              <a:t>大数据与脑智能研究</a:t>
            </a:r>
            <a:endParaRPr lang="en-US" altLang="zh-CN" dirty="0" smtClean="0"/>
          </a:p>
          <a:p>
            <a:r>
              <a:rPr lang="zh-CN" altLang="en-US" dirty="0" smtClean="0"/>
              <a:t>合作建议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99747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生物信息学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基因计算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通过基因发现遗传疾病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通过基因计算发现抗药性</a:t>
            </a:r>
            <a:endParaRPr lang="en-US" altLang="zh-CN" dirty="0" smtClean="0"/>
          </a:p>
          <a:p>
            <a:pPr lvl="1"/>
            <a:r>
              <a:rPr lang="zh-CN" altLang="en-US" dirty="0"/>
              <a:t>肿瘤组织耐药前后全基因组分析</a:t>
            </a:r>
            <a:endParaRPr lang="en-US" altLang="zh-CN" dirty="0"/>
          </a:p>
          <a:p>
            <a:r>
              <a:rPr lang="zh-CN" altLang="en-US" dirty="0" smtClean="0"/>
              <a:t>通过超算（计算仿真）加速药物筛选过程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1442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计算机学院科研概况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医学－信息结合：计算机角度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虚拟</a:t>
            </a:r>
            <a:r>
              <a:rPr lang="zh-CN" altLang="en-US" dirty="0"/>
              <a:t>人体与虚拟手术</a:t>
            </a:r>
            <a:endParaRPr lang="en-US" altLang="zh-CN" dirty="0"/>
          </a:p>
          <a:p>
            <a:pPr lvl="1"/>
            <a:r>
              <a:rPr lang="zh-CN" altLang="en-US" dirty="0" smtClean="0"/>
              <a:t>生物信息学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大数据与脑智能研究</a:t>
            </a:r>
            <a:endParaRPr lang="en-US" altLang="zh-CN" dirty="0" smtClean="0"/>
          </a:p>
          <a:p>
            <a:r>
              <a:rPr lang="zh-CN" altLang="en-US" dirty="0" smtClean="0"/>
              <a:t>合作建议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1567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生物信息学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面向生物制药的超级计算支撑技术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应用</a:t>
            </a:r>
            <a:r>
              <a:rPr lang="en-US" altLang="zh-CN" dirty="0" smtClean="0"/>
              <a:t>1:</a:t>
            </a:r>
            <a:r>
              <a:rPr lang="zh-CN" altLang="en-US" dirty="0" smtClean="0"/>
              <a:t>蛋白质功能预测与功能设计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量子尺度蛋白质内部相互作用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蛋白质相互作用的高精度分子动力学模拟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应用</a:t>
            </a:r>
            <a:r>
              <a:rPr lang="en-US" altLang="zh-CN" dirty="0" smtClean="0"/>
              <a:t>2: </a:t>
            </a:r>
            <a:r>
              <a:rPr lang="zh-CN" altLang="en-US" dirty="0" smtClean="0"/>
              <a:t>针对特定疾病的小分子化学药物虚拟筛选</a:t>
            </a:r>
            <a:endParaRPr lang="en-US" altLang="zh-CN" dirty="0" smtClean="0"/>
          </a:p>
          <a:p>
            <a:pPr lvl="2"/>
            <a:r>
              <a:rPr lang="zh-CN" altLang="en-US" dirty="0"/>
              <a:t>靶标蛋白的构象计算</a:t>
            </a:r>
            <a:endParaRPr lang="en-US" altLang="zh-CN" dirty="0"/>
          </a:p>
          <a:p>
            <a:pPr lvl="2"/>
            <a:r>
              <a:rPr lang="zh-CN" altLang="en-US" dirty="0"/>
              <a:t>小分子和靶标蛋白相互作用模拟</a:t>
            </a:r>
            <a:r>
              <a:rPr lang="zh-CN" altLang="en-US" dirty="0" smtClean="0"/>
              <a:t>计算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LPFSC</a:t>
            </a:r>
            <a:r>
              <a:rPr lang="zh-CN" altLang="en-US" dirty="0" smtClean="0"/>
              <a:t>并行计算框架，支持量子化学超算</a:t>
            </a:r>
            <a:endParaRPr lang="en-US" altLang="zh-CN" dirty="0" smtClean="0"/>
          </a:p>
          <a:p>
            <a:pPr lvl="2"/>
            <a:r>
              <a:rPr lang="zh-CN" altLang="en-US" dirty="0"/>
              <a:t>高精度量子化学超级计算服务</a:t>
            </a:r>
            <a:endParaRPr lang="en-US" altLang="zh-CN" dirty="0"/>
          </a:p>
          <a:p>
            <a:pPr lvl="2"/>
            <a:r>
              <a:rPr lang="zh-CN" altLang="en-US" dirty="0"/>
              <a:t>针对蛋白质模拟的量子化学计算算法</a:t>
            </a:r>
            <a:endParaRPr lang="en-US" altLang="zh-CN" dirty="0"/>
          </a:p>
          <a:p>
            <a:pPr lvl="2"/>
            <a:r>
              <a:rPr lang="zh-CN" altLang="en-US" dirty="0"/>
              <a:t>针对靶标蛋白构象生成的量子化学计算</a:t>
            </a:r>
            <a:endParaRPr lang="en-US" altLang="zh-CN" dirty="0"/>
          </a:p>
          <a:p>
            <a:pPr lvl="2"/>
            <a:r>
              <a:rPr lang="zh-CN" altLang="en-US" dirty="0"/>
              <a:t>量子化学大规模异构计算</a:t>
            </a:r>
          </a:p>
          <a:p>
            <a:pPr lvl="1"/>
            <a:endParaRPr lang="zh-CN" altLang="en-US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5644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计算机学院科研概况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医学－信息结合：计算机角度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虚拟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人体与虚拟手术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生物信息学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大数据与脑智能研究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合作建议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9928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大数据与脑智能研究</a:t>
            </a:r>
            <a:endParaRPr lang="zh-CN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17526" y="1556792"/>
            <a:ext cx="3922712" cy="120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泛在智能</a:t>
            </a: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与</a:t>
            </a:r>
            <a:r>
              <a:rPr lang="zh-CN" altLang="en-US" sz="2400" b="1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机器智能</a:t>
            </a: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是信息产业下一步发展的重点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37088" y="2636292"/>
            <a:ext cx="3722688" cy="2690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313" y="2685504"/>
            <a:ext cx="4205288" cy="236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4735513" y="1556792"/>
            <a:ext cx="3922713" cy="175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机脑工程</a:t>
            </a:r>
            <a:r>
              <a:rPr lang="en-US" altLang="zh-CN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:</a:t>
            </a: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信息技术与脑科学的结合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400" i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6512" y="5422354"/>
            <a:ext cx="2035175" cy="110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57426" y="5422354"/>
            <a:ext cx="2476500" cy="110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60576" y="5420767"/>
            <a:ext cx="1350962" cy="1103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内容占位符 2"/>
          <p:cNvSpPr txBox="1">
            <a:spLocks/>
          </p:cNvSpPr>
          <p:nvPr/>
        </p:nvSpPr>
        <p:spPr>
          <a:xfrm>
            <a:off x="665163" y="4979442"/>
            <a:ext cx="3779838" cy="393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750"/>
              </a:spcBef>
              <a:buFont typeface="Arial" charset="0"/>
              <a:buNone/>
            </a:pPr>
            <a:r>
              <a:rPr lang="en-US" altLang="zh-CN" sz="2000" smtClean="0"/>
              <a:t>Gartner 2015</a:t>
            </a:r>
            <a:r>
              <a:rPr lang="zh-CN" altLang="en-US" sz="2000" smtClean="0"/>
              <a:t>十大技术趋势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54963" y="2568029"/>
            <a:ext cx="1098550" cy="754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内容占位符 2"/>
          <p:cNvSpPr txBox="1">
            <a:spLocks/>
          </p:cNvSpPr>
          <p:nvPr/>
        </p:nvSpPr>
        <p:spPr>
          <a:xfrm>
            <a:off x="844551" y="6273254"/>
            <a:ext cx="1081087" cy="252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750"/>
              </a:spcBef>
              <a:buFont typeface="Arial" charset="0"/>
              <a:buNone/>
            </a:pPr>
            <a:r>
              <a:rPr lang="zh-CN" altLang="en-US" sz="1600" smtClean="0"/>
              <a:t>智能装备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2212976" y="6273254"/>
            <a:ext cx="1081087" cy="252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750"/>
              </a:spcBef>
              <a:buFont typeface="Arial" charset="0"/>
              <a:buNone/>
            </a:pPr>
            <a:r>
              <a:rPr lang="zh-CN" altLang="en-US" sz="1600" smtClean="0"/>
              <a:t>数字助理</a:t>
            </a:r>
          </a:p>
        </p:txBody>
      </p:sp>
      <p:sp>
        <p:nvSpPr>
          <p:cNvPr id="16" name="内容占位符 2"/>
          <p:cNvSpPr txBox="1">
            <a:spLocks/>
          </p:cNvSpPr>
          <p:nvPr/>
        </p:nvSpPr>
        <p:spPr>
          <a:xfrm>
            <a:off x="3495676" y="6273254"/>
            <a:ext cx="1238250" cy="2524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750"/>
              </a:spcBef>
              <a:buFont typeface="Arial" charset="0"/>
              <a:buNone/>
            </a:pPr>
            <a:r>
              <a:rPr lang="zh-CN" altLang="en-US" sz="1600" smtClean="0"/>
              <a:t>智能机器人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4976" y="2140992"/>
            <a:ext cx="2339975" cy="38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图片 17"/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308726" y="5327104"/>
            <a:ext cx="950912" cy="1279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80013" y="5352504"/>
            <a:ext cx="1008063" cy="1254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内容占位符 2"/>
          <p:cNvSpPr txBox="1">
            <a:spLocks/>
          </p:cNvSpPr>
          <p:nvPr/>
        </p:nvSpPr>
        <p:spPr>
          <a:xfrm>
            <a:off x="7259638" y="5287417"/>
            <a:ext cx="1865313" cy="12366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750"/>
              </a:spcBef>
              <a:buFont typeface="Arial" charset="0"/>
              <a:buNone/>
            </a:pPr>
            <a:r>
              <a:rPr lang="en-US" altLang="zh-CN" sz="2000" b="1" smtClean="0"/>
              <a:t>15</a:t>
            </a:r>
            <a:r>
              <a:rPr lang="zh-CN" altLang="en-US" sz="2000" b="1" smtClean="0"/>
              <a:t>年约</a:t>
            </a:r>
            <a:r>
              <a:rPr lang="en-US" altLang="zh-CN" sz="2000" b="1" smtClean="0"/>
              <a:t>50</a:t>
            </a:r>
            <a:r>
              <a:rPr lang="zh-CN" altLang="en-US" sz="2000" b="1" smtClean="0"/>
              <a:t>篇</a:t>
            </a:r>
            <a:r>
              <a:rPr lang="zh-CN" altLang="en-US" sz="2000" smtClean="0"/>
              <a:t>：脑科学、大数据、复杂网络等研究内容</a:t>
            </a:r>
          </a:p>
        </p:txBody>
      </p:sp>
    </p:spTree>
    <p:extLst>
      <p:ext uri="{BB962C8B-B14F-4D97-AF65-F5344CB8AC3E}">
        <p14:creationId xmlns:p14="http://schemas.microsoft.com/office/powerpoint/2010/main" xmlns="" val="2639297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从数据的无序到有序关联</a:t>
            </a:r>
            <a:endParaRPr lang="zh-CN" altLang="en-US" dirty="0"/>
          </a:p>
        </p:txBody>
      </p:sp>
      <p:sp>
        <p:nvSpPr>
          <p:cNvPr id="4" name="矩形 16"/>
          <p:cNvSpPr>
            <a:spLocks noChangeArrowheads="1"/>
          </p:cNvSpPr>
          <p:nvPr/>
        </p:nvSpPr>
        <p:spPr bwMode="auto">
          <a:xfrm>
            <a:off x="3260279" y="1879055"/>
            <a:ext cx="16208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知识图谱</a:t>
            </a:r>
            <a:endParaRPr lang="en-US" altLang="zh-CN" sz="28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5" name="TextBox 13"/>
          <p:cNvSpPr>
            <a:spLocks noChangeArrowheads="1"/>
          </p:cNvSpPr>
          <p:nvPr/>
        </p:nvSpPr>
        <p:spPr bwMode="auto">
          <a:xfrm>
            <a:off x="5409754" y="5458867"/>
            <a:ext cx="3671888" cy="1216025"/>
          </a:xfrm>
          <a:prstGeom prst="rect">
            <a:avLst/>
          </a:prstGeom>
          <a:gradFill rotWithShape="1">
            <a:gsLst>
              <a:gs pos="0">
                <a:srgbClr val="FFA5A3"/>
              </a:gs>
              <a:gs pos="34999">
                <a:srgbClr val="FFBEBE"/>
              </a:gs>
              <a:gs pos="100000">
                <a:srgbClr val="FFE6E6"/>
              </a:gs>
            </a:gsLst>
            <a:lin ang="5400000" scaled="1"/>
          </a:gra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lIns="90170" tIns="46990" rIns="90170" bIns="46990">
            <a:spAutoFit/>
          </a:bodyPr>
          <a:lstStyle/>
          <a:p>
            <a:pPr algn="ctr"/>
            <a:r>
              <a:rPr lang="zh-CN" altLang="en-US" sz="24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研究社会计算中的规则库与算法库，并基于知识库实现自学习和自生长</a:t>
            </a:r>
            <a:endParaRPr lang="zh-CN" altLang="en-US" sz="2800"/>
          </a:p>
        </p:txBody>
      </p:sp>
      <p:sp>
        <p:nvSpPr>
          <p:cNvPr id="6" name="矩形 7" descr="羊皮纸"/>
          <p:cNvSpPr>
            <a:spLocks noChangeArrowheads="1"/>
          </p:cNvSpPr>
          <p:nvPr/>
        </p:nvSpPr>
        <p:spPr bwMode="auto">
          <a:xfrm>
            <a:off x="193229" y="1556792"/>
            <a:ext cx="8670925" cy="1236663"/>
          </a:xfrm>
          <a:prstGeom prst="rect">
            <a:avLst/>
          </a:prstGeom>
          <a:solidFill>
            <a:srgbClr val="FFFFFF"/>
          </a:solidFill>
          <a:ln w="57150">
            <a:solidFill>
              <a:schemeClr val="accent2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4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关联图谱：</a:t>
            </a:r>
            <a:r>
              <a:rPr lang="zh-CN" altLang="en-US" sz="24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实体数据间关系能否自学习、自生长？</a:t>
            </a:r>
            <a:r>
              <a:rPr lang="zh-CN" altLang="en-US" sz="2400" b="1">
                <a:latin typeface="Calibri" pitchFamily="34" charset="0"/>
                <a:sym typeface="黑体" pitchFamily="49" charset="-122"/>
              </a:rPr>
              <a:t>从无序的</a:t>
            </a:r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数据</a:t>
            </a:r>
            <a:r>
              <a:rPr lang="en-US" altLang="zh-CN" sz="2400" b="1">
                <a:latin typeface="Calibri" pitchFamily="34" charset="0"/>
                <a:sym typeface="Wingdings" pitchFamily="2" charset="2"/>
              </a:rPr>
              <a:t></a:t>
            </a:r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关系</a:t>
            </a:r>
            <a:r>
              <a:rPr lang="en-US" altLang="zh-CN" sz="2400" b="1">
                <a:latin typeface="Calibri" pitchFamily="34" charset="0"/>
                <a:sym typeface="Wingdings" pitchFamily="2" charset="2"/>
              </a:rPr>
              <a:t></a:t>
            </a:r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知识</a:t>
            </a:r>
            <a:r>
              <a:rPr lang="en-US" altLang="zh-CN" sz="2400" b="1">
                <a:latin typeface="Calibri" pitchFamily="34" charset="0"/>
                <a:sym typeface="Wingdings" pitchFamily="2" charset="2"/>
              </a:rPr>
              <a:t></a:t>
            </a:r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规律</a:t>
            </a:r>
            <a:r>
              <a:rPr lang="zh-CN" altLang="en-US" sz="24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的转变</a:t>
            </a:r>
            <a:r>
              <a:rPr lang="zh-CN" altLang="en-US" sz="24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，</a:t>
            </a:r>
            <a:r>
              <a:rPr lang="zh-CN" altLang="en-US" sz="24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能否提升自“认知”能力？</a:t>
            </a:r>
            <a:endParaRPr lang="zh-CN" altLang="en-US" sz="2400" b="1">
              <a:latin typeface="Calibri" pitchFamily="34" charset="0"/>
              <a:sym typeface="黑体" pitchFamily="49" charset="-122"/>
            </a:endParaRPr>
          </a:p>
        </p:txBody>
      </p:sp>
      <p:pic>
        <p:nvPicPr>
          <p:cNvPr id="7" name="图片 4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6579" y="6285955"/>
            <a:ext cx="1223963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5779" y="6322467"/>
            <a:ext cx="820738" cy="477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4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5779" y="5749380"/>
            <a:ext cx="1376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63254" y="6393905"/>
            <a:ext cx="10318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1"/>
          <p:cNvGrpSpPr>
            <a:grpSpLocks/>
          </p:cNvGrpSpPr>
          <p:nvPr/>
        </p:nvGrpSpPr>
        <p:grpSpPr bwMode="auto">
          <a:xfrm>
            <a:off x="5841554" y="3442742"/>
            <a:ext cx="1604963" cy="1800225"/>
            <a:chOff x="0" y="0"/>
            <a:chExt cx="2834" cy="3176"/>
          </a:xfrm>
        </p:grpSpPr>
        <p:grpSp>
          <p:nvGrpSpPr>
            <p:cNvPr id="12" name="组 9"/>
            <p:cNvGrpSpPr>
              <a:grpSpLocks/>
            </p:cNvGrpSpPr>
            <p:nvPr/>
          </p:nvGrpSpPr>
          <p:grpSpPr bwMode="auto">
            <a:xfrm>
              <a:off x="0" y="0"/>
              <a:ext cx="2834" cy="3176"/>
              <a:chOff x="0" y="0"/>
              <a:chExt cx="1800200" cy="4680520"/>
            </a:xfrm>
          </p:grpSpPr>
          <p:sp>
            <p:nvSpPr>
              <p:cNvPr id="14" name="矩形 13"/>
              <p:cNvSpPr>
                <a:spLocks noChangeArrowheads="1"/>
              </p:cNvSpPr>
              <p:nvPr/>
            </p:nvSpPr>
            <p:spPr bwMode="auto">
              <a:xfrm>
                <a:off x="72007" y="52845"/>
                <a:ext cx="1620958" cy="12146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800">
                    <a:solidFill>
                      <a:srgbClr val="FF0000"/>
                    </a:solidFill>
                    <a:latin typeface="黑体" pitchFamily="49" charset="-122"/>
                    <a:ea typeface="隶书" pitchFamily="49" charset="-122"/>
                    <a:sym typeface="黑体" pitchFamily="49" charset="-122"/>
                  </a:rPr>
                  <a:t>关联图谱</a:t>
                </a:r>
              </a:p>
            </p:txBody>
          </p:sp>
          <p:pic>
            <p:nvPicPr>
              <p:cNvPr id="15" name="图片 14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4728" y="1328125"/>
                <a:ext cx="1673464" cy="21488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" name="圆角矩形 1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800200" cy="4680520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zh-CN" altLang="zh-CN" sz="3200">
                  <a:solidFill>
                    <a:srgbClr val="000000"/>
                  </a:solidFill>
                  <a:latin typeface="Times New Roman" pitchFamily="18" charset="0"/>
                  <a:ea typeface="华文楷体"/>
                  <a:cs typeface="华文楷体"/>
                  <a:sym typeface="华文楷体"/>
                </a:endParaRPr>
              </a:p>
            </p:txBody>
          </p:sp>
        </p:grpSp>
        <p:sp>
          <p:nvSpPr>
            <p:cNvPr id="13" name="矩形 18"/>
            <p:cNvSpPr>
              <a:spLocks noChangeArrowheads="1"/>
            </p:cNvSpPr>
            <p:nvPr/>
          </p:nvSpPr>
          <p:spPr bwMode="auto">
            <a:xfrm>
              <a:off x="181" y="2359"/>
              <a:ext cx="2527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>
                  <a:solidFill>
                    <a:schemeClr val="hlink"/>
                  </a:solidFill>
                  <a:latin typeface="黑体" pitchFamily="49" charset="-122"/>
                  <a:ea typeface="隶书" pitchFamily="49" charset="-122"/>
                  <a:sym typeface="黑体" pitchFamily="49" charset="-122"/>
                </a:rPr>
                <a:t>复杂认知</a:t>
              </a:r>
            </a:p>
          </p:txBody>
        </p:sp>
      </p:grpSp>
      <p:grpSp>
        <p:nvGrpSpPr>
          <p:cNvPr id="17" name="Group 17"/>
          <p:cNvGrpSpPr>
            <a:grpSpLocks/>
          </p:cNvGrpSpPr>
          <p:nvPr/>
        </p:nvGrpSpPr>
        <p:grpSpPr bwMode="auto">
          <a:xfrm>
            <a:off x="7640192" y="3801517"/>
            <a:ext cx="1403350" cy="1550988"/>
            <a:chOff x="0" y="0"/>
            <a:chExt cx="2210" cy="2444"/>
          </a:xfrm>
        </p:grpSpPr>
        <p:sp>
          <p:nvSpPr>
            <p:cNvPr id="18" name="TextBox 14"/>
            <p:cNvSpPr>
              <a:spLocks noChangeArrowheads="1"/>
            </p:cNvSpPr>
            <p:nvPr/>
          </p:nvSpPr>
          <p:spPr bwMode="auto">
            <a:xfrm>
              <a:off x="0" y="0"/>
              <a:ext cx="2210" cy="2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推理引擎</a:t>
              </a:r>
              <a:endParaRPr lang="en-US" altLang="zh-CN" sz="24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/>
              <a:r>
                <a:rPr lang="en-US" altLang="zh-CN" sz="24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  </a:t>
              </a:r>
              <a:endParaRPr lang="zh-CN" altLang="en-US" sz="24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/>
              <a:endParaRPr lang="zh-CN" altLang="en-US" sz="24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/>
              <a:r>
                <a:rPr lang="zh-CN" altLang="en-US" sz="24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知识系统</a:t>
              </a:r>
              <a:endPara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19" name="十字形 29"/>
            <p:cNvSpPr>
              <a:spLocks noChangeArrowheads="1"/>
            </p:cNvSpPr>
            <p:nvPr/>
          </p:nvSpPr>
          <p:spPr bwMode="auto">
            <a:xfrm>
              <a:off x="794" y="908"/>
              <a:ext cx="765" cy="774"/>
            </a:xfrm>
            <a:prstGeom prst="plus">
              <a:avLst>
                <a:gd name="adj" fmla="val 25000"/>
              </a:avLst>
            </a:prstGeom>
            <a:noFill/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20" name="Group 20"/>
          <p:cNvGrpSpPr>
            <a:grpSpLocks/>
          </p:cNvGrpSpPr>
          <p:nvPr/>
        </p:nvGrpSpPr>
        <p:grpSpPr bwMode="auto">
          <a:xfrm>
            <a:off x="1807717" y="3442742"/>
            <a:ext cx="1711325" cy="2833688"/>
            <a:chOff x="0" y="0"/>
            <a:chExt cx="2694" cy="4464"/>
          </a:xfrm>
        </p:grpSpPr>
        <p:sp>
          <p:nvSpPr>
            <p:cNvPr id="21" name="Rounded Rectangle 2"/>
            <p:cNvSpPr>
              <a:spLocks noChangeArrowheads="1"/>
            </p:cNvSpPr>
            <p:nvPr/>
          </p:nvSpPr>
          <p:spPr bwMode="auto">
            <a:xfrm>
              <a:off x="0" y="0"/>
              <a:ext cx="2695" cy="446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>
              <a:solidFill>
                <a:srgbClr val="0000FF"/>
              </a:solidFill>
              <a:prstDash val="lgDash"/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000000"/>
                </a:solidFill>
                <a:latin typeface="宋体" charset="-122"/>
                <a:sym typeface="宋体" charset="-122"/>
              </a:endParaRPr>
            </a:p>
          </p:txBody>
        </p:sp>
        <p:grpSp>
          <p:nvGrpSpPr>
            <p:cNvPr id="22" name="组 7"/>
            <p:cNvGrpSpPr>
              <a:grpSpLocks/>
            </p:cNvGrpSpPr>
            <p:nvPr/>
          </p:nvGrpSpPr>
          <p:grpSpPr bwMode="auto">
            <a:xfrm>
              <a:off x="151" y="188"/>
              <a:ext cx="2381" cy="1944"/>
              <a:chOff x="0" y="0"/>
              <a:chExt cx="1512168" cy="1872208"/>
            </a:xfrm>
          </p:grpSpPr>
          <p:sp>
            <p:nvSpPr>
              <p:cNvPr id="27" name="矩形 20"/>
              <p:cNvSpPr>
                <a:spLocks noChangeArrowheads="1"/>
              </p:cNvSpPr>
              <p:nvPr/>
            </p:nvSpPr>
            <p:spPr bwMode="auto">
              <a:xfrm>
                <a:off x="17585" y="0"/>
                <a:ext cx="1494583" cy="461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400" b="1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黑体" pitchFamily="49" charset="-122"/>
                  </a:rPr>
                  <a:t>事件</a:t>
                </a:r>
                <a:endParaRPr lang="en-US" altLang="zh-CN" sz="24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endParaRPr>
              </a:p>
            </p:txBody>
          </p:sp>
          <p:pic>
            <p:nvPicPr>
              <p:cNvPr id="28" name="图片 21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96011" y="707563"/>
                <a:ext cx="1344149" cy="1008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9" name="圆角矩形 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512168" cy="1872208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zh-CN" altLang="zh-CN" sz="3200">
                  <a:solidFill>
                    <a:srgbClr val="000000"/>
                  </a:solidFill>
                  <a:latin typeface="Times New Roman" pitchFamily="18" charset="0"/>
                  <a:ea typeface="华文楷体"/>
                  <a:cs typeface="华文楷体"/>
                  <a:sym typeface="华文楷体"/>
                </a:endParaRPr>
              </a:p>
            </p:txBody>
          </p:sp>
        </p:grpSp>
        <p:grpSp>
          <p:nvGrpSpPr>
            <p:cNvPr id="23" name="组 8"/>
            <p:cNvGrpSpPr>
              <a:grpSpLocks/>
            </p:cNvGrpSpPr>
            <p:nvPr/>
          </p:nvGrpSpPr>
          <p:grpSpPr bwMode="auto">
            <a:xfrm>
              <a:off x="151" y="2369"/>
              <a:ext cx="2381" cy="1894"/>
              <a:chOff x="0" y="0"/>
              <a:chExt cx="1512168" cy="2117849"/>
            </a:xfrm>
          </p:grpSpPr>
          <p:pic>
            <p:nvPicPr>
              <p:cNvPr id="24" name="图片 24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0684" y="756683"/>
                <a:ext cx="1327468" cy="10228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5" name="矩形 25"/>
              <p:cNvSpPr>
                <a:spLocks noChangeArrowheads="1"/>
              </p:cNvSpPr>
              <p:nvPr/>
            </p:nvSpPr>
            <p:spPr bwMode="auto">
              <a:xfrm>
                <a:off x="351908" y="0"/>
                <a:ext cx="800220" cy="4616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400" b="1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黑体" pitchFamily="49" charset="-122"/>
                  </a:rPr>
                  <a:t>用户</a:t>
                </a:r>
                <a:endParaRPr lang="en-US" altLang="zh-CN" sz="24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endParaRPr>
              </a:p>
            </p:txBody>
          </p:sp>
          <p:sp>
            <p:nvSpPr>
              <p:cNvPr id="26" name="圆角矩形 26"/>
              <p:cNvSpPr>
                <a:spLocks noChangeArrowheads="1"/>
              </p:cNvSpPr>
              <p:nvPr/>
            </p:nvSpPr>
            <p:spPr bwMode="auto">
              <a:xfrm>
                <a:off x="0" y="29617"/>
                <a:ext cx="1512168" cy="2088232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zh-CN" altLang="zh-CN" sz="3200">
                  <a:solidFill>
                    <a:srgbClr val="000000"/>
                  </a:solidFill>
                  <a:latin typeface="Times New Roman" pitchFamily="18" charset="0"/>
                  <a:ea typeface="华文楷体"/>
                  <a:cs typeface="华文楷体"/>
                  <a:sym typeface="华文楷体"/>
                </a:endParaRPr>
              </a:p>
            </p:txBody>
          </p:sp>
        </p:grpSp>
      </p:grpSp>
      <p:sp>
        <p:nvSpPr>
          <p:cNvPr id="30" name="TextBox 16"/>
          <p:cNvSpPr>
            <a:spLocks noChangeArrowheads="1"/>
          </p:cNvSpPr>
          <p:nvPr/>
        </p:nvSpPr>
        <p:spPr bwMode="auto">
          <a:xfrm>
            <a:off x="1879154" y="2866480"/>
            <a:ext cx="1511300" cy="482600"/>
          </a:xfrm>
          <a:prstGeom prst="rect">
            <a:avLst/>
          </a:prstGeom>
          <a:solidFill>
            <a:schemeClr val="accent2"/>
          </a:solidFill>
          <a:ln w="25400">
            <a:solidFill>
              <a:srgbClr val="8C3A38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信息图谱</a:t>
            </a:r>
          </a:p>
        </p:txBody>
      </p:sp>
      <p:sp>
        <p:nvSpPr>
          <p:cNvPr id="31" name="燕尾形箭头 52"/>
          <p:cNvSpPr>
            <a:spLocks noChangeArrowheads="1"/>
          </p:cNvSpPr>
          <p:nvPr/>
        </p:nvSpPr>
        <p:spPr bwMode="auto">
          <a:xfrm>
            <a:off x="1375917" y="2939505"/>
            <a:ext cx="433387" cy="358775"/>
          </a:xfrm>
          <a:prstGeom prst="notchedRightArrow">
            <a:avLst>
              <a:gd name="adj1" fmla="val 50000"/>
              <a:gd name="adj2" fmla="val 42905"/>
            </a:avLst>
          </a:prstGeom>
          <a:solidFill>
            <a:srgbClr val="93B3D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sz="2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grpSp>
        <p:nvGrpSpPr>
          <p:cNvPr id="32" name="Group 32"/>
          <p:cNvGrpSpPr>
            <a:grpSpLocks/>
          </p:cNvGrpSpPr>
          <p:nvPr/>
        </p:nvGrpSpPr>
        <p:grpSpPr bwMode="auto">
          <a:xfrm>
            <a:off x="151954" y="3874542"/>
            <a:ext cx="1512888" cy="1706563"/>
            <a:chOff x="0" y="0"/>
            <a:chExt cx="2382" cy="2688"/>
          </a:xfrm>
        </p:grpSpPr>
        <p:sp>
          <p:nvSpPr>
            <p:cNvPr id="33" name="圆角矩形 53"/>
            <p:cNvSpPr>
              <a:spLocks noChangeArrowheads="1"/>
            </p:cNvSpPr>
            <p:nvPr/>
          </p:nvSpPr>
          <p:spPr bwMode="auto">
            <a:xfrm>
              <a:off x="0" y="0"/>
              <a:ext cx="2382" cy="2688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无序</a:t>
              </a:r>
              <a:endParaRPr lang="en-US" altLang="zh-CN" sz="28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/>
              <a:r>
                <a:rPr lang="en-US" altLang="zh-CN"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4V</a:t>
              </a:r>
              <a:r>
                <a:rPr lang="zh-CN" altLang="en-US" sz="28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特征</a:t>
              </a:r>
              <a:endParaRPr lang="en-US" altLang="zh-CN" sz="28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/>
              <a:endParaRPr lang="zh-CN" altLang="en-US" sz="28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/>
              <a:endParaRPr lang="zh-CN" altLang="en-US" sz="2800" b="1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34" name="图片 55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27" y="1588"/>
              <a:ext cx="1927" cy="9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5" name="TextBox 16"/>
          <p:cNvSpPr>
            <a:spLocks noChangeArrowheads="1"/>
          </p:cNvSpPr>
          <p:nvPr/>
        </p:nvSpPr>
        <p:spPr bwMode="auto">
          <a:xfrm>
            <a:off x="117029" y="2866480"/>
            <a:ext cx="1187450" cy="485775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2"/>
            </a:solidFill>
            <a:miter lim="800000"/>
            <a:headEnd/>
            <a:tailEnd/>
          </a:ln>
        </p:spPr>
        <p:txBody>
          <a:bodyPr lIns="90170" tIns="46990" rIns="90170" bIns="46990"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大数据</a:t>
            </a:r>
          </a:p>
        </p:txBody>
      </p:sp>
      <p:sp>
        <p:nvSpPr>
          <p:cNvPr id="36" name="燕尾形箭头 52"/>
          <p:cNvSpPr>
            <a:spLocks noChangeArrowheads="1"/>
          </p:cNvSpPr>
          <p:nvPr/>
        </p:nvSpPr>
        <p:spPr bwMode="auto">
          <a:xfrm>
            <a:off x="3463479" y="2937917"/>
            <a:ext cx="433388" cy="360363"/>
          </a:xfrm>
          <a:prstGeom prst="notchedRightArrow">
            <a:avLst>
              <a:gd name="adj1" fmla="val 50000"/>
              <a:gd name="adj2" fmla="val 42716"/>
            </a:avLst>
          </a:prstGeom>
          <a:solidFill>
            <a:srgbClr val="93B3D7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zh-CN" sz="2800">
              <a:solidFill>
                <a:srgbClr val="FFFFFF"/>
              </a:solidFill>
              <a:latin typeface="宋体" charset="-122"/>
              <a:sym typeface="宋体" charset="-122"/>
            </a:endParaRPr>
          </a:p>
        </p:txBody>
      </p:sp>
      <p:grpSp>
        <p:nvGrpSpPr>
          <p:cNvPr id="37" name="Group 37"/>
          <p:cNvGrpSpPr>
            <a:grpSpLocks/>
          </p:cNvGrpSpPr>
          <p:nvPr/>
        </p:nvGrpSpPr>
        <p:grpSpPr bwMode="auto">
          <a:xfrm>
            <a:off x="107504" y="2856955"/>
            <a:ext cx="7461250" cy="495300"/>
            <a:chOff x="0" y="0"/>
            <a:chExt cx="11749" cy="779"/>
          </a:xfrm>
        </p:grpSpPr>
        <p:sp>
          <p:nvSpPr>
            <p:cNvPr id="38" name="TextBox 16"/>
            <p:cNvSpPr>
              <a:spLocks noChangeArrowheads="1"/>
            </p:cNvSpPr>
            <p:nvPr/>
          </p:nvSpPr>
          <p:spPr bwMode="auto">
            <a:xfrm>
              <a:off x="6081" y="15"/>
              <a:ext cx="2380" cy="764"/>
            </a:xfrm>
            <a:prstGeom prst="rect">
              <a:avLst/>
            </a:prstGeom>
            <a:solidFill>
              <a:srgbClr val="EA8522"/>
            </a:solidFill>
            <a:ln w="25400">
              <a:solidFill>
                <a:srgbClr val="845110"/>
              </a:solidFill>
              <a:miter lim="800000"/>
              <a:headEnd/>
              <a:tailEnd/>
            </a:ln>
          </p:spPr>
          <p:txBody>
            <a:bodyPr lIns="90170" tIns="46990" rIns="90170" bIns="4699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知识图谱</a:t>
              </a:r>
            </a:p>
          </p:txBody>
        </p:sp>
        <p:sp>
          <p:nvSpPr>
            <p:cNvPr id="39" name="TextBox 16"/>
            <p:cNvSpPr>
              <a:spLocks noChangeArrowheads="1"/>
            </p:cNvSpPr>
            <p:nvPr/>
          </p:nvSpPr>
          <p:spPr bwMode="auto">
            <a:xfrm>
              <a:off x="9369" y="15"/>
              <a:ext cx="2380" cy="764"/>
            </a:xfrm>
            <a:prstGeom prst="rect">
              <a:avLst/>
            </a:prstGeom>
            <a:solidFill>
              <a:srgbClr val="68BF45"/>
            </a:solidFill>
            <a:ln w="25400">
              <a:solidFill>
                <a:srgbClr val="4F7933"/>
              </a:solidFill>
              <a:miter lim="800000"/>
              <a:headEnd/>
              <a:tailEnd/>
            </a:ln>
          </p:spPr>
          <p:txBody>
            <a:bodyPr lIns="90170" tIns="46990" rIns="90170" bIns="4699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关联图谱</a:t>
              </a:r>
            </a:p>
          </p:txBody>
        </p:sp>
        <p:sp>
          <p:nvSpPr>
            <p:cNvPr id="40" name="燕尾形箭头 52"/>
            <p:cNvSpPr>
              <a:spLocks noChangeArrowheads="1"/>
            </p:cNvSpPr>
            <p:nvPr/>
          </p:nvSpPr>
          <p:spPr bwMode="auto">
            <a:xfrm>
              <a:off x="8575" y="128"/>
              <a:ext cx="681" cy="567"/>
            </a:xfrm>
            <a:prstGeom prst="notchedRightArrow">
              <a:avLst>
                <a:gd name="adj1" fmla="val 50000"/>
                <a:gd name="adj2" fmla="val 42660"/>
              </a:avLst>
            </a:prstGeom>
            <a:solidFill>
              <a:srgbClr val="93B3D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1" name="TextBox 16"/>
            <p:cNvSpPr>
              <a:spLocks noChangeArrowheads="1"/>
            </p:cNvSpPr>
            <p:nvPr/>
          </p:nvSpPr>
          <p:spPr bwMode="auto">
            <a:xfrm>
              <a:off x="2776" y="0"/>
              <a:ext cx="2380" cy="760"/>
            </a:xfrm>
            <a:prstGeom prst="rect">
              <a:avLst/>
            </a:prstGeom>
            <a:solidFill>
              <a:schemeClr val="accent2"/>
            </a:solidFill>
            <a:ln w="25400">
              <a:solidFill>
                <a:srgbClr val="8C3A38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信息图谱</a:t>
              </a:r>
            </a:p>
          </p:txBody>
        </p:sp>
        <p:sp>
          <p:nvSpPr>
            <p:cNvPr id="42" name="燕尾形箭头 52"/>
            <p:cNvSpPr>
              <a:spLocks noChangeArrowheads="1"/>
            </p:cNvSpPr>
            <p:nvPr/>
          </p:nvSpPr>
          <p:spPr bwMode="auto">
            <a:xfrm>
              <a:off x="1983" y="114"/>
              <a:ext cx="681" cy="567"/>
            </a:xfrm>
            <a:prstGeom prst="notchedRightArrow">
              <a:avLst>
                <a:gd name="adj1" fmla="val 50000"/>
                <a:gd name="adj2" fmla="val 42660"/>
              </a:avLst>
            </a:prstGeom>
            <a:solidFill>
              <a:srgbClr val="93B3D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  <p:sp>
          <p:nvSpPr>
            <p:cNvPr id="43" name="TextBox 16"/>
            <p:cNvSpPr>
              <a:spLocks noChangeArrowheads="1"/>
            </p:cNvSpPr>
            <p:nvPr/>
          </p:nvSpPr>
          <p:spPr bwMode="auto">
            <a:xfrm>
              <a:off x="0" y="1"/>
              <a:ext cx="1869" cy="764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2"/>
              </a:solidFill>
              <a:bevel/>
              <a:headEnd/>
              <a:tailEnd/>
            </a:ln>
          </p:spPr>
          <p:txBody>
            <a:bodyPr lIns="90170" tIns="46990" rIns="90170" bIns="4699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大数据</a:t>
              </a:r>
              <a:endParaRPr lang="zh-CN" altLang="en-US" sz="2800"/>
            </a:p>
          </p:txBody>
        </p:sp>
        <p:sp>
          <p:nvSpPr>
            <p:cNvPr id="44" name="燕尾形箭头 52"/>
            <p:cNvSpPr>
              <a:spLocks noChangeArrowheads="1"/>
            </p:cNvSpPr>
            <p:nvPr/>
          </p:nvSpPr>
          <p:spPr bwMode="auto">
            <a:xfrm>
              <a:off x="5271" y="113"/>
              <a:ext cx="681" cy="567"/>
            </a:xfrm>
            <a:prstGeom prst="notchedRightArrow">
              <a:avLst>
                <a:gd name="adj1" fmla="val 50000"/>
                <a:gd name="adj2" fmla="val 42660"/>
              </a:avLst>
            </a:prstGeom>
            <a:solidFill>
              <a:srgbClr val="93B3D7"/>
            </a:solidFill>
            <a:ln w="9525">
              <a:solidFill>
                <a:schemeClr val="tx1"/>
              </a:solidFill>
              <a:bevel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zh-CN" sz="2800">
                <a:solidFill>
                  <a:srgbClr val="FFFFFF"/>
                </a:solidFill>
                <a:latin typeface="宋体" charset="-122"/>
                <a:sym typeface="宋体" charset="-122"/>
              </a:endParaRPr>
            </a:p>
          </p:txBody>
        </p:sp>
      </p:grpSp>
      <p:grpSp>
        <p:nvGrpSpPr>
          <p:cNvPr id="45" name="Group 45"/>
          <p:cNvGrpSpPr>
            <a:grpSpLocks/>
          </p:cNvGrpSpPr>
          <p:nvPr/>
        </p:nvGrpSpPr>
        <p:grpSpPr bwMode="auto">
          <a:xfrm>
            <a:off x="3752404" y="3369717"/>
            <a:ext cx="1511300" cy="3382963"/>
            <a:chOff x="0" y="0"/>
            <a:chExt cx="2380" cy="5328"/>
          </a:xfrm>
        </p:grpSpPr>
        <p:grpSp>
          <p:nvGrpSpPr>
            <p:cNvPr id="46" name="组 7"/>
            <p:cNvGrpSpPr>
              <a:grpSpLocks/>
            </p:cNvGrpSpPr>
            <p:nvPr/>
          </p:nvGrpSpPr>
          <p:grpSpPr bwMode="auto">
            <a:xfrm>
              <a:off x="0" y="0"/>
              <a:ext cx="2381" cy="5329"/>
              <a:chOff x="0" y="0"/>
              <a:chExt cx="1512168" cy="1911212"/>
            </a:xfrm>
          </p:grpSpPr>
          <p:sp>
            <p:nvSpPr>
              <p:cNvPr id="60" name="矩形 5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494583" cy="2500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endParaRPr lang="en-US" altLang="zh-CN" sz="2400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endParaRPr>
              </a:p>
            </p:txBody>
          </p:sp>
          <p:pic>
            <p:nvPicPr>
              <p:cNvPr id="61" name="图片 6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96598" y="419532"/>
                <a:ext cx="1318972" cy="4438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圆角矩形 7"/>
              <p:cNvSpPr>
                <a:spLocks noChangeArrowheads="1"/>
              </p:cNvSpPr>
              <p:nvPr/>
            </p:nvSpPr>
            <p:spPr bwMode="auto">
              <a:xfrm>
                <a:off x="0" y="39004"/>
                <a:ext cx="1512168" cy="1872208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endParaRPr lang="zh-CN" altLang="zh-CN" sz="3200">
                  <a:solidFill>
                    <a:srgbClr val="000000"/>
                  </a:solidFill>
                  <a:latin typeface="Times New Roman" pitchFamily="18" charset="0"/>
                  <a:ea typeface="华文楷体"/>
                  <a:cs typeface="华文楷体"/>
                  <a:sym typeface="华文楷体"/>
                </a:endParaRPr>
              </a:p>
            </p:txBody>
          </p:sp>
        </p:grpSp>
        <p:pic>
          <p:nvPicPr>
            <p:cNvPr id="47" name="图片 33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13" y="3855"/>
              <a:ext cx="2041" cy="1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Group 51"/>
            <p:cNvGrpSpPr>
              <a:grpSpLocks/>
            </p:cNvGrpSpPr>
            <p:nvPr/>
          </p:nvGrpSpPr>
          <p:grpSpPr bwMode="auto">
            <a:xfrm>
              <a:off x="226" y="1362"/>
              <a:ext cx="1928" cy="3629"/>
              <a:chOff x="0" y="0"/>
              <a:chExt cx="1868" cy="3764"/>
            </a:xfrm>
          </p:grpSpPr>
          <p:cxnSp>
            <p:nvCxnSpPr>
              <p:cNvPr id="50" name="直接箭头连接符 39"/>
              <p:cNvCxnSpPr>
                <a:cxnSpLocks noChangeShapeType="1"/>
              </p:cNvCxnSpPr>
              <p:nvPr/>
            </p:nvCxnSpPr>
            <p:spPr bwMode="auto">
              <a:xfrm>
                <a:off x="228" y="582"/>
                <a:ext cx="1640" cy="2763"/>
              </a:xfrm>
              <a:prstGeom prst="straightConnector1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arrow" w="med" len="med"/>
                <a:tailEnd type="arrow" w="med" len="med"/>
              </a:ln>
            </p:spPr>
          </p:cxnSp>
          <p:cxnSp>
            <p:nvCxnSpPr>
              <p:cNvPr id="51" name="直接箭头连接符 40"/>
              <p:cNvCxnSpPr>
                <a:cxnSpLocks noChangeShapeType="1"/>
              </p:cNvCxnSpPr>
              <p:nvPr/>
            </p:nvCxnSpPr>
            <p:spPr bwMode="auto">
              <a:xfrm flipH="1">
                <a:off x="0" y="632"/>
                <a:ext cx="1475" cy="2100"/>
              </a:xfrm>
              <a:prstGeom prst="straightConnector1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 type="arrow" w="med" len="med"/>
                <a:tailEnd type="arrow" w="med" len="med"/>
              </a:ln>
            </p:spPr>
          </p:cxnSp>
          <p:grpSp>
            <p:nvGrpSpPr>
              <p:cNvPr id="52" name="Group 54"/>
              <p:cNvGrpSpPr>
                <a:grpSpLocks/>
              </p:cNvGrpSpPr>
              <p:nvPr/>
            </p:nvGrpSpPr>
            <p:grpSpPr bwMode="auto">
              <a:xfrm>
                <a:off x="306" y="0"/>
                <a:ext cx="1394" cy="3765"/>
                <a:chOff x="0" y="0"/>
                <a:chExt cx="1394" cy="3765"/>
              </a:xfrm>
            </p:grpSpPr>
            <p:cxnSp>
              <p:nvCxnSpPr>
                <p:cNvPr id="53" name="直接箭头连接符 34"/>
                <p:cNvCxnSpPr>
                  <a:cxnSpLocks noChangeShapeType="1"/>
                </p:cNvCxnSpPr>
                <p:nvPr/>
              </p:nvCxnSpPr>
              <p:spPr bwMode="auto">
                <a:xfrm>
                  <a:off x="150" y="1092"/>
                  <a:ext cx="357" cy="1618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 type="arrow" w="med" len="med"/>
                  <a:tailEnd type="arrow" w="med" len="med"/>
                </a:ln>
              </p:spPr>
            </p:cxnSp>
            <p:cxnSp>
              <p:nvCxnSpPr>
                <p:cNvPr id="54" name="直接箭头连接符 35"/>
                <p:cNvCxnSpPr>
                  <a:cxnSpLocks noChangeShapeType="1"/>
                </p:cNvCxnSpPr>
                <p:nvPr/>
              </p:nvCxnSpPr>
              <p:spPr bwMode="auto">
                <a:xfrm flipH="1">
                  <a:off x="0" y="1092"/>
                  <a:ext cx="622" cy="1618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 type="arrow" w="med" len="med"/>
                  <a:tailEnd type="arrow" w="med" len="med"/>
                </a:ln>
              </p:spPr>
            </p:cxnSp>
            <p:cxnSp>
              <p:nvCxnSpPr>
                <p:cNvPr id="55" name="直接箭头连接符 36"/>
                <p:cNvCxnSpPr>
                  <a:cxnSpLocks noChangeShapeType="1"/>
                </p:cNvCxnSpPr>
                <p:nvPr/>
              </p:nvCxnSpPr>
              <p:spPr bwMode="auto">
                <a:xfrm flipH="1">
                  <a:off x="830" y="582"/>
                  <a:ext cx="112" cy="215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 type="arrow" w="med" len="med"/>
                  <a:tailEnd type="arrow" w="med" len="med"/>
                </a:ln>
              </p:spPr>
            </p:cxnSp>
            <p:cxnSp>
              <p:nvCxnSpPr>
                <p:cNvPr id="56" name="直接箭头连接符 37"/>
                <p:cNvCxnSpPr>
                  <a:cxnSpLocks noChangeShapeType="1"/>
                </p:cNvCxnSpPr>
                <p:nvPr/>
              </p:nvCxnSpPr>
              <p:spPr bwMode="auto">
                <a:xfrm>
                  <a:off x="507" y="0"/>
                  <a:ext cx="378" cy="3345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 type="arrow" w="med" len="med"/>
                  <a:tailEnd type="arrow" w="med" len="med"/>
                </a:ln>
              </p:spPr>
            </p:cxnSp>
            <p:cxnSp>
              <p:nvCxnSpPr>
                <p:cNvPr id="57" name="直接箭头连接符 38"/>
                <p:cNvCxnSpPr>
                  <a:cxnSpLocks noChangeShapeType="1"/>
                </p:cNvCxnSpPr>
                <p:nvPr/>
              </p:nvCxnSpPr>
              <p:spPr bwMode="auto">
                <a:xfrm>
                  <a:off x="1282" y="0"/>
                  <a:ext cx="113" cy="288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 type="arrow" w="med" len="med"/>
                  <a:tailEnd type="arrow" w="med" len="med"/>
                </a:ln>
              </p:spPr>
            </p:cxnSp>
            <p:cxnSp>
              <p:nvCxnSpPr>
                <p:cNvPr id="58" name="直接箭头连接符 41"/>
                <p:cNvCxnSpPr>
                  <a:cxnSpLocks noChangeShapeType="1"/>
                </p:cNvCxnSpPr>
                <p:nvPr/>
              </p:nvCxnSpPr>
              <p:spPr bwMode="auto">
                <a:xfrm flipH="1">
                  <a:off x="0" y="405"/>
                  <a:ext cx="150" cy="2940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 type="arrow" w="med" len="med"/>
                  <a:tailEnd type="arrow" w="med" len="med"/>
                </a:ln>
              </p:spPr>
            </p:cxnSp>
            <p:cxnSp>
              <p:nvCxnSpPr>
                <p:cNvPr id="59" name="直接箭头连接符 42"/>
                <p:cNvCxnSpPr>
                  <a:cxnSpLocks noChangeShapeType="1"/>
                </p:cNvCxnSpPr>
                <p:nvPr/>
              </p:nvCxnSpPr>
              <p:spPr bwMode="auto">
                <a:xfrm>
                  <a:off x="432" y="817"/>
                  <a:ext cx="198" cy="2948"/>
                </a:xfrm>
                <a:prstGeom prst="straightConnector1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 type="arrow" w="med" len="med"/>
                  <a:tailEnd type="arrow" w="med" len="med"/>
                </a:ln>
              </p:spPr>
            </p:cxnSp>
          </p:grpSp>
        </p:grpSp>
        <p:sp>
          <p:nvSpPr>
            <p:cNvPr id="49" name="Text Box 62"/>
            <p:cNvSpPr txBox="1">
              <a:spLocks noChangeArrowheads="1"/>
            </p:cNvSpPr>
            <p:nvPr/>
          </p:nvSpPr>
          <p:spPr bwMode="auto">
            <a:xfrm>
              <a:off x="519" y="257"/>
              <a:ext cx="1748" cy="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400" b="1">
                  <a:ea typeface="黑体" pitchFamily="49" charset="-122"/>
                </a:rPr>
                <a:t>融合</a:t>
              </a:r>
            </a:p>
          </p:txBody>
        </p:sp>
      </p:grpSp>
      <p:pic>
        <p:nvPicPr>
          <p:cNvPr id="63" name="Picture 2" descr="http://ts1.mm.bing.net/th?&amp;id=HN.608041891976318493&amp;w=300&amp;h=300&amp;c=0&amp;pid=1.9&amp;rs=0&amp;p=0"/>
          <p:cNvPicPr>
            <a:picLocks noChangeAspect="1" noChangeArrowheads="1"/>
          </p:cNvPicPr>
          <p:nvPr/>
        </p:nvPicPr>
        <p:blipFill>
          <a:blip r:embed="rId12" cstate="print"/>
          <a:srcRect t="6609"/>
          <a:stretch>
            <a:fillRect/>
          </a:stretch>
        </p:blipFill>
        <p:spPr bwMode="auto">
          <a:xfrm>
            <a:off x="7711629" y="2650580"/>
            <a:ext cx="111125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58123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大数据与脑智能研究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07369" y="1484784"/>
            <a:ext cx="8535987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科学问题：以</a:t>
            </a:r>
            <a:r>
              <a:rPr lang="zh-CN" altLang="en-US" sz="2400" b="1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数据知识</a:t>
            </a: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和</a:t>
            </a:r>
            <a:r>
              <a:rPr lang="zh-CN" altLang="en-US" sz="2400" b="1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新计算结构</a:t>
            </a: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为特色的机器智脑系统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400" b="1" i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400" i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</p:txBody>
      </p:sp>
      <p:pic>
        <p:nvPicPr>
          <p:cNvPr id="6" name="图片 5" descr="pc.jpg"/>
          <p:cNvPicPr>
            <a:picLocks noChangeAspect="1"/>
          </p:cNvPicPr>
          <p:nvPr/>
        </p:nvPicPr>
        <p:blipFill rotWithShape="1">
          <a:blip r:embed="rId2" cstate="print"/>
          <a:srcRect t="4303"/>
          <a:stretch/>
        </p:blipFill>
        <p:spPr>
          <a:xfrm>
            <a:off x="-36512" y="2265840"/>
            <a:ext cx="1459907" cy="1566000"/>
          </a:xfrm>
          <a:prstGeom prst="roundRect">
            <a:avLst>
              <a:gd name="adj" fmla="val 16667"/>
            </a:avLst>
          </a:prstGeom>
          <a:ln>
            <a:solidFill>
              <a:srgbClr val="0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矩形 158"/>
          <p:cNvSpPr>
            <a:spLocks noChangeArrowheads="1"/>
          </p:cNvSpPr>
          <p:nvPr/>
        </p:nvSpPr>
        <p:spPr bwMode="auto">
          <a:xfrm>
            <a:off x="161306" y="3748559"/>
            <a:ext cx="376555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39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电</a:t>
            </a:r>
            <a:r>
              <a:rPr lang="zh-CN" altLang="en-US" sz="20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9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脑</a:t>
            </a:r>
            <a:endParaRPr lang="en-US" altLang="zh-CN" sz="3900" b="1" i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42419" y="2770659"/>
            <a:ext cx="2305050" cy="522287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>
            <a:solidFill>
              <a:srgbClr val="000000"/>
            </a:solidFill>
          </a:ln>
        </p:spPr>
        <p:txBody>
          <a:bodyPr lIns="0" r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 </a:t>
            </a:r>
            <a:r>
              <a:rPr lang="zh-CN" altLang="en-US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软件</a:t>
            </a:r>
            <a:r>
              <a:rPr lang="en-US" altLang="zh-CN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  OS/DB</a:t>
            </a:r>
            <a:endParaRPr lang="zh-CN" altLang="en-US" sz="2800" b="1" i="0" kern="0" dirty="0">
              <a:ln w="11430"/>
              <a:solidFill>
                <a:srgbClr val="000000"/>
              </a:solidFill>
              <a:latin typeface="黑体"/>
              <a:ea typeface="黑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42419" y="3310409"/>
            <a:ext cx="2305050" cy="523875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>
            <a:solidFill>
              <a:srgbClr val="000000"/>
            </a:solidFill>
          </a:ln>
        </p:spPr>
        <p:txBody>
          <a:bodyPr lIns="0" r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 </a:t>
            </a:r>
            <a:r>
              <a:rPr lang="zh-CN" altLang="en-US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硬件</a:t>
            </a:r>
            <a:r>
              <a:rPr lang="en-US" altLang="zh-CN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 CPU/RAM</a:t>
            </a:r>
            <a:endParaRPr lang="zh-CN" altLang="en-US" sz="2800" b="1" i="0" kern="0" dirty="0">
              <a:ln w="11430"/>
              <a:solidFill>
                <a:srgbClr val="000000"/>
              </a:solidFill>
              <a:latin typeface="黑体"/>
              <a:ea typeface="黑体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42419" y="2240434"/>
            <a:ext cx="2305050" cy="522287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>
            <a:solidFill>
              <a:srgbClr val="000000"/>
            </a:solidFill>
          </a:ln>
        </p:spPr>
        <p:txBody>
          <a:bodyPr lIns="0" r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 </a:t>
            </a:r>
            <a:r>
              <a:rPr lang="zh-CN" altLang="en-US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语言 </a:t>
            </a:r>
            <a:r>
              <a:rPr lang="en-US" altLang="zh-CN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Fortran</a:t>
            </a:r>
            <a:endParaRPr lang="zh-CN" altLang="en-US" sz="2800" b="1" i="0" kern="0" dirty="0">
              <a:ln w="11430"/>
              <a:solidFill>
                <a:srgbClr val="000000"/>
              </a:solidFill>
              <a:latin typeface="黑体"/>
              <a:ea typeface="黑体"/>
            </a:endParaRPr>
          </a:p>
        </p:txBody>
      </p:sp>
      <p:cxnSp>
        <p:nvCxnSpPr>
          <p:cNvPr id="11" name="直接连接符 16"/>
          <p:cNvCxnSpPr>
            <a:cxnSpLocks noChangeShapeType="1"/>
          </p:cNvCxnSpPr>
          <p:nvPr/>
        </p:nvCxnSpPr>
        <p:spPr bwMode="auto">
          <a:xfrm>
            <a:off x="2323481" y="2240434"/>
            <a:ext cx="0" cy="1593850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/>
            <a:tailEnd/>
          </a:ln>
        </p:spPr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/>
          </a:blip>
          <a:srcRect l="67563"/>
          <a:stretch/>
        </p:blipFill>
        <p:spPr>
          <a:xfrm>
            <a:off x="7736844" y="2265840"/>
            <a:ext cx="1135004" cy="1546950"/>
          </a:xfrm>
          <a:prstGeom prst="roundRect">
            <a:avLst>
              <a:gd name="adj" fmla="val 16667"/>
            </a:avLst>
          </a:prstGeom>
          <a:ln>
            <a:solidFill>
              <a:srgbClr val="00000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矩形 12"/>
          <p:cNvSpPr/>
          <p:nvPr/>
        </p:nvSpPr>
        <p:spPr>
          <a:xfrm>
            <a:off x="4674569" y="2777009"/>
            <a:ext cx="3032125" cy="522287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>
            <a:solidFill>
              <a:srgbClr val="000000"/>
            </a:solidFill>
          </a:ln>
        </p:spPr>
        <p:txBody>
          <a:bodyPr lIns="0" r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 </a:t>
            </a:r>
            <a:r>
              <a:rPr lang="zh-CN" altLang="en-US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智脑软件  </a:t>
            </a:r>
            <a:r>
              <a:rPr lang="en-US" altLang="zh-CN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K.I.D.</a:t>
            </a:r>
            <a:endParaRPr lang="zh-CN" altLang="en-US" sz="2800" b="1" i="0" kern="0" dirty="0">
              <a:ln w="11430"/>
              <a:solidFill>
                <a:srgbClr val="000000"/>
              </a:solidFill>
              <a:latin typeface="黑体"/>
              <a:ea typeface="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74569" y="3316759"/>
            <a:ext cx="3032125" cy="523875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>
            <a:solidFill>
              <a:srgbClr val="000000"/>
            </a:solidFill>
          </a:ln>
        </p:spPr>
        <p:txBody>
          <a:bodyPr lIns="0" r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 </a:t>
            </a:r>
            <a:r>
              <a:rPr lang="zh-CN" altLang="en-US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智脑硬件 </a:t>
            </a:r>
            <a:r>
              <a:rPr lang="en-US" altLang="zh-CN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BIC/Arc</a:t>
            </a:r>
            <a:endParaRPr lang="zh-CN" altLang="en-US" sz="2800" b="1" i="0" kern="0" dirty="0">
              <a:ln w="11430"/>
              <a:solidFill>
                <a:srgbClr val="000000"/>
              </a:solidFill>
              <a:latin typeface="黑体"/>
              <a:ea typeface="黑体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74569" y="2246784"/>
            <a:ext cx="3032125" cy="523875"/>
          </a:xfrm>
          <a:prstGeom prst="rect">
            <a:avLst/>
          </a:prstGeom>
          <a:solidFill>
            <a:srgbClr val="FFFFFF">
              <a:lumMod val="95000"/>
            </a:srgbClr>
          </a:solidFill>
          <a:ln w="19050">
            <a:solidFill>
              <a:srgbClr val="000000"/>
            </a:solidFill>
          </a:ln>
        </p:spPr>
        <p:txBody>
          <a:bodyPr lIns="0" r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 </a:t>
            </a:r>
            <a:r>
              <a:rPr lang="zh-CN" altLang="en-US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自然语言 </a:t>
            </a:r>
            <a:r>
              <a:rPr lang="en-US" altLang="zh-CN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rPr>
              <a:t>NLP/UGC</a:t>
            </a:r>
          </a:p>
        </p:txBody>
      </p:sp>
      <p:cxnSp>
        <p:nvCxnSpPr>
          <p:cNvPr id="16" name="直接连接符 81"/>
          <p:cNvCxnSpPr>
            <a:cxnSpLocks noChangeShapeType="1"/>
          </p:cNvCxnSpPr>
          <p:nvPr/>
        </p:nvCxnSpPr>
        <p:spPr bwMode="auto">
          <a:xfrm>
            <a:off x="6281119" y="2246784"/>
            <a:ext cx="0" cy="1565275"/>
          </a:xfrm>
          <a:prstGeom prst="line">
            <a:avLst/>
          </a:prstGeom>
          <a:noFill/>
          <a:ln w="19050" algn="ctr">
            <a:solidFill>
              <a:srgbClr val="000000"/>
            </a:solidFill>
            <a:round/>
            <a:headEnd/>
            <a:tailEnd/>
          </a:ln>
        </p:spPr>
      </p:cxnSp>
      <p:sp>
        <p:nvSpPr>
          <p:cNvPr id="17" name="矩形 168"/>
          <p:cNvSpPr>
            <a:spLocks noChangeArrowheads="1"/>
          </p:cNvSpPr>
          <p:nvPr/>
        </p:nvSpPr>
        <p:spPr bwMode="auto">
          <a:xfrm>
            <a:off x="4853956" y="3748559"/>
            <a:ext cx="419735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zh-CN" altLang="en-US" sz="39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智</a:t>
            </a:r>
            <a:r>
              <a:rPr lang="zh-CN" altLang="en-US" sz="20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39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脑</a:t>
            </a:r>
            <a:endParaRPr lang="en-US" altLang="zh-CN" sz="3900" b="1" i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8" name="组合 2"/>
          <p:cNvGrpSpPr>
            <a:grpSpLocks/>
          </p:cNvGrpSpPr>
          <p:nvPr/>
        </p:nvGrpSpPr>
        <p:grpSpPr bwMode="auto">
          <a:xfrm>
            <a:off x="2826719" y="3248496"/>
            <a:ext cx="3386137" cy="1568450"/>
            <a:chOff x="2767608" y="460878"/>
            <a:chExt cx="3385808" cy="1569660"/>
          </a:xfrm>
        </p:grpSpPr>
        <p:sp>
          <p:nvSpPr>
            <p:cNvPr id="19" name="矩形 18"/>
            <p:cNvSpPr/>
            <p:nvPr/>
          </p:nvSpPr>
          <p:spPr bwMode="auto">
            <a:xfrm>
              <a:off x="2767608" y="1250475"/>
              <a:ext cx="576206" cy="176348"/>
            </a:xfrm>
            <a:prstGeom prst="rect">
              <a:avLst/>
            </a:prstGeom>
            <a:solidFill>
              <a:srgbClr val="027BC6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 i="0" kern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黑体"/>
                <a:ea typeface="黑体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3480326" y="1250475"/>
              <a:ext cx="576207" cy="176348"/>
            </a:xfrm>
            <a:prstGeom prst="rect">
              <a:avLst/>
            </a:prstGeom>
            <a:solidFill>
              <a:srgbClr val="027BC6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 i="0" kern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黑体"/>
                <a:ea typeface="黑体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4194631" y="1250475"/>
              <a:ext cx="576207" cy="176348"/>
            </a:xfrm>
            <a:prstGeom prst="rect">
              <a:avLst/>
            </a:prstGeom>
            <a:solidFill>
              <a:srgbClr val="027BC6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 i="0" kern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黑体"/>
                <a:ea typeface="黑体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907350" y="1250475"/>
              <a:ext cx="576206" cy="176348"/>
            </a:xfrm>
            <a:prstGeom prst="rect">
              <a:avLst/>
            </a:prstGeom>
            <a:solidFill>
              <a:srgbClr val="027BC6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 i="0" kern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黑体"/>
                <a:ea typeface="黑体"/>
              </a:endParaRPr>
            </a:p>
          </p:txBody>
        </p:sp>
        <p:sp>
          <p:nvSpPr>
            <p:cNvPr id="23" name="等腰三角形 22"/>
            <p:cNvSpPr/>
            <p:nvPr/>
          </p:nvSpPr>
          <p:spPr bwMode="auto">
            <a:xfrm rot="5400000">
              <a:off x="5626199" y="1063244"/>
              <a:ext cx="503626" cy="550808"/>
            </a:xfrm>
            <a:prstGeom prst="triangle">
              <a:avLst/>
            </a:prstGeom>
            <a:solidFill>
              <a:srgbClr val="027BC6">
                <a:lumMod val="40000"/>
                <a:lumOff val="60000"/>
              </a:srgbClr>
            </a:solidFill>
            <a:ln w="9525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 i="0" kern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黑体"/>
                <a:ea typeface="黑体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78750" y="460878"/>
              <a:ext cx="714306" cy="15696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9600" b="1" i="0" kern="0" dirty="0">
                  <a:solidFill>
                    <a:srgbClr val="FF0000"/>
                  </a:solidFill>
                  <a:latin typeface="Times New Roman"/>
                  <a:ea typeface="黑体"/>
                  <a:cs typeface="Arial" pitchFamily="34" charset="0"/>
                </a:rPr>
                <a:t>?</a:t>
              </a:r>
              <a:endParaRPr lang="zh-CN" altLang="en-US" sz="9600" b="1" i="0" kern="0" dirty="0">
                <a:solidFill>
                  <a:srgbClr val="FF0000"/>
                </a:solidFill>
                <a:latin typeface="Times New Roman"/>
                <a:ea typeface="黑体"/>
                <a:cs typeface="Arial" pitchFamily="34" charset="0"/>
              </a:endParaRPr>
            </a:p>
          </p:txBody>
        </p:sp>
      </p:grpSp>
      <p:grpSp>
        <p:nvGrpSpPr>
          <p:cNvPr id="25" name="组合 67"/>
          <p:cNvGrpSpPr>
            <a:grpSpLocks/>
          </p:cNvGrpSpPr>
          <p:nvPr/>
        </p:nvGrpSpPr>
        <p:grpSpPr bwMode="auto">
          <a:xfrm>
            <a:off x="1002681" y="4481984"/>
            <a:ext cx="7118350" cy="1971675"/>
            <a:chOff x="1012878" y="3284984"/>
            <a:chExt cx="7118245" cy="1971999"/>
          </a:xfrm>
        </p:grpSpPr>
        <p:sp>
          <p:nvSpPr>
            <p:cNvPr id="26" name="矩形 25"/>
            <p:cNvSpPr/>
            <p:nvPr/>
          </p:nvSpPr>
          <p:spPr>
            <a:xfrm>
              <a:off x="2352830" y="4453865"/>
              <a:ext cx="2522131" cy="662400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</a:ln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i="0" kern="0" dirty="0">
                  <a:solidFill>
                    <a:srgbClr val="FFFFFF"/>
                  </a:solidFill>
                  <a:latin typeface="Times New Roman"/>
                  <a:ea typeface="黑体"/>
                </a:rPr>
                <a:t>新型记忆芯片</a:t>
              </a: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4247226" y="3433542"/>
              <a:ext cx="1769007" cy="663791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lIns="18000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i="0" kern="0" dirty="0">
                  <a:solidFill>
                    <a:srgbClr val="FFFFFF"/>
                  </a:solidFill>
                  <a:latin typeface="Times New Roman"/>
                  <a:ea typeface="黑体"/>
                </a:rPr>
                <a:t>智能（</a:t>
              </a:r>
              <a:r>
                <a:rPr lang="en-US" altLang="zh-CN" sz="2800" b="1" i="0" kern="0" dirty="0">
                  <a:solidFill>
                    <a:srgbClr val="FFFFFF"/>
                  </a:solidFill>
                  <a:latin typeface="Times New Roman"/>
                  <a:ea typeface="黑体"/>
                </a:rPr>
                <a:t>I</a:t>
              </a:r>
              <a:r>
                <a:rPr lang="zh-CN" altLang="en-US" sz="2800" b="1" i="0" kern="0" dirty="0">
                  <a:solidFill>
                    <a:srgbClr val="FFFFFF"/>
                  </a:solidFill>
                  <a:latin typeface="Times New Roman"/>
                  <a:ea typeface="黑体"/>
                </a:rPr>
                <a:t>）</a:t>
              </a: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2352830" y="3433542"/>
              <a:ext cx="1769007" cy="663791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lIns="18000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i="0" kern="0" dirty="0">
                  <a:solidFill>
                    <a:srgbClr val="FFFFFF"/>
                  </a:solidFill>
                  <a:latin typeface="Times New Roman"/>
                  <a:ea typeface="黑体"/>
                </a:rPr>
                <a:t>数据（</a:t>
              </a:r>
              <a:r>
                <a:rPr lang="en-US" altLang="zh-CN" sz="2800" b="1" i="0" kern="0" dirty="0">
                  <a:solidFill>
                    <a:srgbClr val="FFFFFF"/>
                  </a:solidFill>
                  <a:latin typeface="Times New Roman"/>
                  <a:ea typeface="黑体"/>
                </a:rPr>
                <a:t>D</a:t>
              </a:r>
              <a:r>
                <a:rPr lang="zh-CN" altLang="en-US" sz="2800" b="1" i="0" kern="0" dirty="0">
                  <a:solidFill>
                    <a:srgbClr val="FFFFFF"/>
                  </a:solidFill>
                  <a:latin typeface="Times New Roman"/>
                  <a:ea typeface="黑体"/>
                </a:rPr>
                <a:t>）</a:t>
              </a:r>
              <a:endParaRPr lang="en-US" altLang="zh-CN" sz="2800" b="1" i="0" kern="0" dirty="0">
                <a:solidFill>
                  <a:srgbClr val="FFFFFF"/>
                </a:solidFill>
                <a:latin typeface="Times New Roman"/>
                <a:ea typeface="黑体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6109669" y="3433542"/>
              <a:ext cx="1836177" cy="663791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lIns="18000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i="0" kern="0" dirty="0">
                  <a:solidFill>
                    <a:srgbClr val="FFFFFF"/>
                  </a:solidFill>
                  <a:latin typeface="Times New Roman"/>
                  <a:ea typeface="黑体"/>
                </a:rPr>
                <a:t>知识（</a:t>
              </a:r>
              <a:r>
                <a:rPr lang="en-US" altLang="zh-CN" sz="2800" b="1" i="0" kern="0" dirty="0">
                  <a:solidFill>
                    <a:srgbClr val="FFFFFF"/>
                  </a:solidFill>
                  <a:latin typeface="Times New Roman"/>
                  <a:ea typeface="黑体"/>
                </a:rPr>
                <a:t>k</a:t>
              </a:r>
              <a:r>
                <a:rPr lang="zh-CN" altLang="en-US" sz="2800" b="1" i="0" kern="0" dirty="0">
                  <a:solidFill>
                    <a:srgbClr val="FFFFFF"/>
                  </a:solidFill>
                  <a:latin typeface="Times New Roman"/>
                  <a:ea typeface="黑体"/>
                </a:rPr>
                <a:t>）</a:t>
              </a:r>
              <a:endParaRPr lang="en-US" altLang="zh-CN" sz="2800" b="1" i="0" kern="0" dirty="0">
                <a:solidFill>
                  <a:srgbClr val="FFFFFF"/>
                </a:solidFill>
                <a:latin typeface="Times New Roman"/>
                <a:ea typeface="黑体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189342" y="4453865"/>
              <a:ext cx="2724039" cy="662400"/>
            </a:xfrm>
            <a:prstGeom prst="rect">
              <a:avLst/>
            </a:prstGeom>
            <a:solidFill>
              <a:srgbClr val="002060"/>
            </a:solidFill>
            <a:ln w="9525" cap="flat" cmpd="sng" algn="ctr">
              <a:noFill/>
              <a:prstDash val="solid"/>
            </a:ln>
            <a:effectLst>
              <a:outerShdw blurRad="38100" dist="25400" dir="5400000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i="0" kern="0" dirty="0">
                  <a:solidFill>
                    <a:srgbClr val="FFFFFF"/>
                  </a:solidFill>
                  <a:latin typeface="Times New Roman"/>
                  <a:ea typeface="黑体"/>
                </a:rPr>
                <a:t>新型体系结构</a:t>
              </a:r>
              <a:endParaRPr lang="en-US" altLang="zh-CN" sz="2800" b="1" i="0" kern="0" dirty="0">
                <a:solidFill>
                  <a:srgbClr val="FFFFFF"/>
                </a:solidFill>
                <a:latin typeface="Times New Roman"/>
                <a:ea typeface="黑体"/>
              </a:endParaRP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1012878" y="3310388"/>
              <a:ext cx="7118245" cy="885971"/>
            </a:xfrm>
            <a:prstGeom prst="round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 b="1" i="0" u="sng" kern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黑体"/>
                <a:ea typeface="黑体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1012878" y="4328142"/>
              <a:ext cx="7118245" cy="884383"/>
            </a:xfrm>
            <a:prstGeom prst="roundRect">
              <a:avLst/>
            </a:prstGeom>
            <a:noFill/>
            <a:ln w="38100" cap="flat" cmpd="sng" algn="ctr">
              <a:solidFill>
                <a:srgbClr val="002060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 i="0" u="sng" kern="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黑体"/>
                <a:ea typeface="黑体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30363" y="3284984"/>
              <a:ext cx="1087421" cy="9542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i="0" kern="0" dirty="0">
                  <a:ln w="11430"/>
                  <a:solidFill>
                    <a:srgbClr val="000000"/>
                  </a:solidFill>
                  <a:latin typeface="黑体"/>
                  <a:ea typeface="黑体"/>
                </a:rPr>
                <a:t>智脑</a:t>
              </a:r>
              <a:endParaRPr lang="en-US" altLang="zh-CN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i="0" kern="0" dirty="0">
                  <a:ln w="11430"/>
                  <a:solidFill>
                    <a:srgbClr val="000000"/>
                  </a:solidFill>
                  <a:latin typeface="黑体"/>
                  <a:ea typeface="黑体"/>
                </a:rPr>
                <a:t>软件 </a:t>
              </a:r>
              <a:endParaRPr lang="zh-CN" altLang="en-US" sz="2800" i="0" kern="0" dirty="0">
                <a:solidFill>
                  <a:srgbClr val="000000"/>
                </a:solidFill>
                <a:latin typeface="Times New Roman"/>
                <a:ea typeface="黑体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30363" y="4302738"/>
              <a:ext cx="1087421" cy="9542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i="0" kern="0" dirty="0">
                  <a:ln w="11430"/>
                  <a:solidFill>
                    <a:srgbClr val="000000"/>
                  </a:solidFill>
                  <a:latin typeface="黑体"/>
                  <a:ea typeface="黑体"/>
                </a:rPr>
                <a:t>智脑</a:t>
              </a:r>
              <a:endParaRPr lang="en-US" altLang="zh-CN" sz="2800" b="1" i="0" kern="0" dirty="0">
                <a:ln w="11430"/>
                <a:solidFill>
                  <a:srgbClr val="000000"/>
                </a:solidFill>
                <a:latin typeface="黑体"/>
                <a:ea typeface="黑体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i="0" kern="0" dirty="0">
                  <a:ln w="11430"/>
                  <a:solidFill>
                    <a:srgbClr val="000000"/>
                  </a:solidFill>
                  <a:latin typeface="黑体"/>
                  <a:ea typeface="黑体"/>
                </a:rPr>
                <a:t>硬件 </a:t>
              </a:r>
              <a:endParaRPr lang="zh-CN" altLang="en-US" sz="2800" i="0" kern="0" dirty="0">
                <a:solidFill>
                  <a:srgbClr val="000000"/>
                </a:solidFill>
                <a:latin typeface="Times New Roman"/>
                <a:ea typeface="黑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018742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大数据与脑智能研究</a:t>
            </a: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大脑动态图谱＋虚拟仿真平台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66774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044200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大数据与脑智能研究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412776"/>
            <a:ext cx="8280920" cy="4525963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构建领域相关的知识图谱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0" y="1639341"/>
            <a:ext cx="447484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1" kern="120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800" dirty="0"/>
          </a:p>
        </p:txBody>
      </p:sp>
      <p:sp>
        <p:nvSpPr>
          <p:cNvPr id="53" name="圆角矩形 52"/>
          <p:cNvSpPr/>
          <p:nvPr/>
        </p:nvSpPr>
        <p:spPr bwMode="auto">
          <a:xfrm>
            <a:off x="2123220" y="3657970"/>
            <a:ext cx="2124744" cy="13837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200">
              <a:solidFill>
                <a:prstClr val="black"/>
              </a:solidFill>
              <a:latin typeface="Times New Roman" pitchFamily="18" charset="0"/>
              <a:ea typeface="华文楷体" pitchFamily="2" charset="-122"/>
            </a:endParaRPr>
          </a:p>
        </p:txBody>
      </p:sp>
      <p:graphicFrame>
        <p:nvGraphicFramePr>
          <p:cNvPr id="54" name="图表 55"/>
          <p:cNvGraphicFramePr/>
          <p:nvPr>
            <p:extLst>
              <p:ext uri="{D42A27DB-BD31-4B8C-83A1-F6EECF244321}">
                <p14:modId xmlns:p14="http://schemas.microsoft.com/office/powerpoint/2010/main" xmlns="" val="2357607845"/>
              </p:ext>
            </p:extLst>
          </p:nvPr>
        </p:nvGraphicFramePr>
        <p:xfrm>
          <a:off x="323528" y="2484276"/>
          <a:ext cx="1332148" cy="22682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5" name="组 70"/>
          <p:cNvGrpSpPr/>
          <p:nvPr/>
        </p:nvGrpSpPr>
        <p:grpSpPr>
          <a:xfrm rot="10800000">
            <a:off x="5415872" y="3290765"/>
            <a:ext cx="459026" cy="468052"/>
            <a:chOff x="616580" y="2615897"/>
            <a:chExt cx="459026" cy="382522"/>
          </a:xfrm>
          <a:solidFill>
            <a:srgbClr val="FFC000"/>
          </a:solidFill>
        </p:grpSpPr>
        <p:sp>
          <p:nvSpPr>
            <p:cNvPr id="56" name="右箭头 55"/>
            <p:cNvSpPr/>
            <p:nvPr/>
          </p:nvSpPr>
          <p:spPr>
            <a:xfrm rot="16200000">
              <a:off x="654832" y="2577645"/>
              <a:ext cx="382522" cy="45902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右箭头 4"/>
            <p:cNvSpPr/>
            <p:nvPr/>
          </p:nvSpPr>
          <p:spPr>
            <a:xfrm rot="10800000">
              <a:off x="708386" y="2730654"/>
              <a:ext cx="275416" cy="2677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8445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>
                <a:solidFill>
                  <a:prstClr val="white"/>
                </a:solidFill>
                <a:latin typeface="华文仿宋"/>
                <a:ea typeface="华文仿宋"/>
                <a:cs typeface="华文仿宋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3743908" y="3636404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关联知识图谱</a:t>
            </a:r>
          </a:p>
        </p:txBody>
      </p:sp>
      <p:sp>
        <p:nvSpPr>
          <p:cNvPr id="59" name="圆角矩形 58"/>
          <p:cNvSpPr/>
          <p:nvPr/>
        </p:nvSpPr>
        <p:spPr bwMode="auto">
          <a:xfrm>
            <a:off x="4752020" y="3708412"/>
            <a:ext cx="1872208" cy="13837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200">
              <a:solidFill>
                <a:prstClr val="black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34571" y="4010088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推理引擎</a:t>
            </a:r>
          </a:p>
        </p:txBody>
      </p:sp>
      <p:pic>
        <p:nvPicPr>
          <p:cNvPr id="61" name="Picture 2" descr="http://ts3.mm.bing.net/th?id=HN.608006024633323275&amp;pid=1.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30335" y="3789441"/>
            <a:ext cx="1354682" cy="131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248457" y="3718400"/>
            <a:ext cx="1622750" cy="1217062"/>
          </a:xfrm>
          <a:prstGeom prst="rect">
            <a:avLst/>
          </a:prstGeom>
        </p:spPr>
      </p:pic>
      <p:grpSp>
        <p:nvGrpSpPr>
          <p:cNvPr id="63" name="组 70"/>
          <p:cNvGrpSpPr/>
          <p:nvPr/>
        </p:nvGrpSpPr>
        <p:grpSpPr>
          <a:xfrm rot="5400000">
            <a:off x="4295663" y="4258673"/>
            <a:ext cx="459026" cy="468052"/>
            <a:chOff x="616580" y="2615897"/>
            <a:chExt cx="459026" cy="382522"/>
          </a:xfrm>
        </p:grpSpPr>
        <p:sp>
          <p:nvSpPr>
            <p:cNvPr id="64" name="右箭头 63"/>
            <p:cNvSpPr/>
            <p:nvPr/>
          </p:nvSpPr>
          <p:spPr>
            <a:xfrm rot="16200000">
              <a:off x="654832" y="2577645"/>
              <a:ext cx="382522" cy="45902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右箭头 4"/>
            <p:cNvSpPr/>
            <p:nvPr/>
          </p:nvSpPr>
          <p:spPr>
            <a:xfrm rot="10800000">
              <a:off x="708386" y="2730654"/>
              <a:ext cx="275416" cy="2677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6" name="组 70"/>
          <p:cNvGrpSpPr/>
          <p:nvPr/>
        </p:nvGrpSpPr>
        <p:grpSpPr>
          <a:xfrm rot="5400000">
            <a:off x="6736753" y="4258673"/>
            <a:ext cx="459026" cy="468052"/>
            <a:chOff x="616580" y="2615897"/>
            <a:chExt cx="459026" cy="382522"/>
          </a:xfrm>
        </p:grpSpPr>
        <p:sp>
          <p:nvSpPr>
            <p:cNvPr id="67" name="右箭头 66"/>
            <p:cNvSpPr/>
            <p:nvPr/>
          </p:nvSpPr>
          <p:spPr>
            <a:xfrm rot="16200000">
              <a:off x="654832" y="2577645"/>
              <a:ext cx="382522" cy="459026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8" name="右箭头 4"/>
            <p:cNvSpPr/>
            <p:nvPr/>
          </p:nvSpPr>
          <p:spPr>
            <a:xfrm rot="10800000">
              <a:off x="708386" y="2730654"/>
              <a:ext cx="275416" cy="26776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9" name="组 48"/>
          <p:cNvGrpSpPr/>
          <p:nvPr/>
        </p:nvGrpSpPr>
        <p:grpSpPr>
          <a:xfrm>
            <a:off x="179512" y="5256584"/>
            <a:ext cx="1476164" cy="1224136"/>
            <a:chOff x="4613237" y="1744071"/>
            <a:chExt cx="1433796" cy="1480408"/>
          </a:xfrm>
          <a:solidFill>
            <a:schemeClr val="accent2">
              <a:lumMod val="50000"/>
            </a:schemeClr>
          </a:solidFill>
        </p:grpSpPr>
        <p:sp>
          <p:nvSpPr>
            <p:cNvPr id="70" name="椭圆 69"/>
            <p:cNvSpPr/>
            <p:nvPr/>
          </p:nvSpPr>
          <p:spPr>
            <a:xfrm>
              <a:off x="4613237" y="1744071"/>
              <a:ext cx="1433796" cy="1480408"/>
            </a:xfrm>
            <a:prstGeom prst="ellipse">
              <a:avLst/>
            </a:prstGeom>
            <a:grpFill/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1" name="椭圆 4"/>
            <p:cNvSpPr/>
            <p:nvPr/>
          </p:nvSpPr>
          <p:spPr>
            <a:xfrm>
              <a:off x="4823212" y="1960872"/>
              <a:ext cx="1013846" cy="10468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>
                  <a:solidFill>
                    <a:prstClr val="white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群体计算</a:t>
              </a:r>
              <a:endParaRPr kumimoji="1" lang="en-US" altLang="zh-CN" sz="2400" dirty="0">
                <a:solidFill>
                  <a:prstClr val="white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sp>
        <p:nvSpPr>
          <p:cNvPr id="72" name="左右箭头 71"/>
          <p:cNvSpPr/>
          <p:nvPr/>
        </p:nvSpPr>
        <p:spPr>
          <a:xfrm rot="19436095">
            <a:off x="1568050" y="5056177"/>
            <a:ext cx="539552" cy="367221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73" name="组 48"/>
          <p:cNvGrpSpPr/>
          <p:nvPr/>
        </p:nvGrpSpPr>
        <p:grpSpPr>
          <a:xfrm>
            <a:off x="7344308" y="3852428"/>
            <a:ext cx="1476164" cy="1224136"/>
            <a:chOff x="4613237" y="1744071"/>
            <a:chExt cx="1433796" cy="1480408"/>
          </a:xfrm>
          <a:solidFill>
            <a:schemeClr val="accent2">
              <a:lumMod val="50000"/>
            </a:schemeClr>
          </a:solidFill>
        </p:grpSpPr>
        <p:sp>
          <p:nvSpPr>
            <p:cNvPr id="74" name="椭圆 73"/>
            <p:cNvSpPr/>
            <p:nvPr/>
          </p:nvSpPr>
          <p:spPr>
            <a:xfrm>
              <a:off x="4613237" y="1744071"/>
              <a:ext cx="1433796" cy="1480408"/>
            </a:xfrm>
            <a:prstGeom prst="ellipse">
              <a:avLst/>
            </a:prstGeom>
            <a:grpFill/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椭圆 4"/>
            <p:cNvSpPr/>
            <p:nvPr/>
          </p:nvSpPr>
          <p:spPr>
            <a:xfrm>
              <a:off x="4823212" y="1960872"/>
              <a:ext cx="1013846" cy="104680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kumimoji="1" lang="zh-CN" altLang="en-US" sz="2400" dirty="0">
                  <a:solidFill>
                    <a:prstClr val="white"/>
                  </a:solidFill>
                  <a:latin typeface="华文仿宋" panose="02010600040101010101" pitchFamily="2" charset="-122"/>
                  <a:ea typeface="华文仿宋" panose="02010600040101010101" pitchFamily="2" charset="-122"/>
                </a:rPr>
                <a:t>结果</a:t>
              </a:r>
              <a:endParaRPr kumimoji="1" lang="en-US" altLang="zh-CN" sz="2400" dirty="0">
                <a:solidFill>
                  <a:prstClr val="white"/>
                </a:solidFill>
                <a:latin typeface="华文仿宋" panose="02010600040101010101" pitchFamily="2" charset="-122"/>
                <a:ea typeface="华文仿宋" panose="02010600040101010101" pitchFamily="2" charset="-122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4488718" y="5724636"/>
            <a:ext cx="2495550" cy="92333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算子库</a:t>
            </a:r>
          </a:p>
        </p:txBody>
      </p:sp>
      <p:sp>
        <p:nvSpPr>
          <p:cNvPr id="77" name="圆角矩形 76"/>
          <p:cNvSpPr/>
          <p:nvPr/>
        </p:nvSpPr>
        <p:spPr bwMode="auto">
          <a:xfrm>
            <a:off x="2051212" y="1908212"/>
            <a:ext cx="4681028" cy="13837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200">
              <a:solidFill>
                <a:prstClr val="black"/>
              </a:solidFill>
              <a:latin typeface="Times New Roman" pitchFamily="18" charset="0"/>
              <a:ea typeface="华文楷体" pitchFamily="2" charset="-122"/>
            </a:endParaRPr>
          </a:p>
        </p:txBody>
      </p:sp>
      <p:pic>
        <p:nvPicPr>
          <p:cNvPr id="78" name="Picture 4" descr="http://ts3.mm.bing.net/th?id=HN.608040027884290129&amp;w=202&amp;h=152&amp;c=7&amp;rs=1&amp;pid=1.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16254" y="5561347"/>
            <a:ext cx="1488824" cy="112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圆角矩形 78"/>
          <p:cNvSpPr/>
          <p:nvPr/>
        </p:nvSpPr>
        <p:spPr bwMode="auto">
          <a:xfrm>
            <a:off x="2095529" y="5429622"/>
            <a:ext cx="2124744" cy="1383754"/>
          </a:xfrm>
          <a:prstGeom prst="roundRect">
            <a:avLst/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kumimoji="1" lang="zh-CN" altLang="en-US" sz="3200">
              <a:solidFill>
                <a:prstClr val="black"/>
              </a:solidFill>
              <a:latin typeface="Times New Roman" pitchFamily="18" charset="0"/>
              <a:ea typeface="华文楷体" pitchFamily="2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14291" y="572174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规则库</a:t>
            </a:r>
          </a:p>
        </p:txBody>
      </p:sp>
      <p:sp>
        <p:nvSpPr>
          <p:cNvPr id="81" name="右箭头 80"/>
          <p:cNvSpPr/>
          <p:nvPr/>
        </p:nvSpPr>
        <p:spPr>
          <a:xfrm rot="2557009">
            <a:off x="1615888" y="3543516"/>
            <a:ext cx="539552" cy="435828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82" name="组 70"/>
          <p:cNvGrpSpPr/>
          <p:nvPr/>
        </p:nvGrpSpPr>
        <p:grpSpPr>
          <a:xfrm>
            <a:off x="4824028" y="5184576"/>
            <a:ext cx="459026" cy="468052"/>
            <a:chOff x="616580" y="2615897"/>
            <a:chExt cx="459026" cy="382522"/>
          </a:xfrm>
          <a:solidFill>
            <a:srgbClr val="FFC000"/>
          </a:solidFill>
        </p:grpSpPr>
        <p:sp>
          <p:nvSpPr>
            <p:cNvPr id="83" name="右箭头 82"/>
            <p:cNvSpPr/>
            <p:nvPr/>
          </p:nvSpPr>
          <p:spPr>
            <a:xfrm rot="16200000">
              <a:off x="654832" y="2577645"/>
              <a:ext cx="382522" cy="45902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右箭头 4"/>
            <p:cNvSpPr/>
            <p:nvPr/>
          </p:nvSpPr>
          <p:spPr>
            <a:xfrm rot="10800000">
              <a:off x="708386" y="2730654"/>
              <a:ext cx="275416" cy="2677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8445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>
                <a:solidFill>
                  <a:prstClr val="white"/>
                </a:solidFill>
                <a:latin typeface="华文仿宋"/>
                <a:ea typeface="华文仿宋"/>
                <a:cs typeface="华文仿宋"/>
              </a:endParaRPr>
            </a:p>
          </p:txBody>
        </p:sp>
      </p:grpSp>
      <p:grpSp>
        <p:nvGrpSpPr>
          <p:cNvPr id="85" name="组 70"/>
          <p:cNvGrpSpPr/>
          <p:nvPr/>
        </p:nvGrpSpPr>
        <p:grpSpPr>
          <a:xfrm>
            <a:off x="5400092" y="5184576"/>
            <a:ext cx="459026" cy="468052"/>
            <a:chOff x="616580" y="2615897"/>
            <a:chExt cx="459026" cy="382522"/>
          </a:xfrm>
          <a:solidFill>
            <a:srgbClr val="FFC000"/>
          </a:solidFill>
        </p:grpSpPr>
        <p:sp>
          <p:nvSpPr>
            <p:cNvPr id="86" name="右箭头 85"/>
            <p:cNvSpPr/>
            <p:nvPr/>
          </p:nvSpPr>
          <p:spPr>
            <a:xfrm rot="16200000">
              <a:off x="654832" y="2577645"/>
              <a:ext cx="382522" cy="45902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7" name="右箭头 4"/>
            <p:cNvSpPr/>
            <p:nvPr/>
          </p:nvSpPr>
          <p:spPr>
            <a:xfrm rot="10800000">
              <a:off x="708386" y="2730654"/>
              <a:ext cx="275416" cy="2677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8445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>
                <a:solidFill>
                  <a:prstClr val="white"/>
                </a:solidFill>
                <a:latin typeface="华文仿宋"/>
                <a:ea typeface="华文仿宋"/>
                <a:cs typeface="华文仿宋"/>
              </a:endParaRPr>
            </a:p>
          </p:txBody>
        </p:sp>
      </p:grpSp>
      <p:grpSp>
        <p:nvGrpSpPr>
          <p:cNvPr id="88" name="组 70"/>
          <p:cNvGrpSpPr/>
          <p:nvPr/>
        </p:nvGrpSpPr>
        <p:grpSpPr>
          <a:xfrm>
            <a:off x="6021186" y="5184576"/>
            <a:ext cx="459026" cy="468052"/>
            <a:chOff x="616580" y="2615897"/>
            <a:chExt cx="459026" cy="382522"/>
          </a:xfrm>
          <a:solidFill>
            <a:srgbClr val="FFC000"/>
          </a:solidFill>
        </p:grpSpPr>
        <p:sp>
          <p:nvSpPr>
            <p:cNvPr id="89" name="右箭头 88"/>
            <p:cNvSpPr/>
            <p:nvPr/>
          </p:nvSpPr>
          <p:spPr>
            <a:xfrm rot="16200000">
              <a:off x="654832" y="2577645"/>
              <a:ext cx="382522" cy="45902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0" name="右箭头 4"/>
            <p:cNvSpPr/>
            <p:nvPr/>
          </p:nvSpPr>
          <p:spPr>
            <a:xfrm rot="10800000">
              <a:off x="708386" y="2730654"/>
              <a:ext cx="275416" cy="2677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8445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>
                <a:solidFill>
                  <a:prstClr val="white"/>
                </a:solidFill>
                <a:latin typeface="华文仿宋"/>
                <a:ea typeface="华文仿宋"/>
                <a:cs typeface="华文仿宋"/>
              </a:endParaRPr>
            </a:p>
          </p:txBody>
        </p:sp>
      </p:grpSp>
      <p:pic>
        <p:nvPicPr>
          <p:cNvPr id="91" name="Picture 6" descr="http://img.ddvip.com/2010_06_24/1277363429_ddvip_6190.jpe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86977" y="2123492"/>
            <a:ext cx="4293235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6264188" y="211668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prstClr val="black"/>
                </a:solidFill>
                <a:latin typeface="Arial" pitchFamily="34" charset="0"/>
                <a:ea typeface="宋体" pitchFamily="2" charset="-122"/>
              </a:rPr>
              <a:t>在线处理</a:t>
            </a:r>
          </a:p>
        </p:txBody>
      </p:sp>
      <p:grpSp>
        <p:nvGrpSpPr>
          <p:cNvPr id="93" name="组 70"/>
          <p:cNvGrpSpPr/>
          <p:nvPr/>
        </p:nvGrpSpPr>
        <p:grpSpPr>
          <a:xfrm rot="10800000">
            <a:off x="2924842" y="3276364"/>
            <a:ext cx="459026" cy="468052"/>
            <a:chOff x="616580" y="2615897"/>
            <a:chExt cx="459026" cy="382522"/>
          </a:xfrm>
          <a:solidFill>
            <a:srgbClr val="FFC000"/>
          </a:solidFill>
        </p:grpSpPr>
        <p:sp>
          <p:nvSpPr>
            <p:cNvPr id="94" name="右箭头 93"/>
            <p:cNvSpPr/>
            <p:nvPr/>
          </p:nvSpPr>
          <p:spPr>
            <a:xfrm rot="16200000">
              <a:off x="654832" y="2577645"/>
              <a:ext cx="382522" cy="459026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5" name="右箭头 4"/>
            <p:cNvSpPr/>
            <p:nvPr/>
          </p:nvSpPr>
          <p:spPr>
            <a:xfrm rot="10800000">
              <a:off x="708386" y="2730654"/>
              <a:ext cx="275416" cy="26776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844550" fontAlgn="base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900">
                <a:solidFill>
                  <a:prstClr val="white"/>
                </a:solidFill>
                <a:latin typeface="华文仿宋"/>
                <a:ea typeface="华文仿宋"/>
                <a:cs typeface="华文仿宋"/>
              </a:endParaRPr>
            </a:p>
          </p:txBody>
        </p:sp>
      </p:grpSp>
      <p:pic>
        <p:nvPicPr>
          <p:cNvPr id="96" name="Picture 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88717" y="6010981"/>
            <a:ext cx="24955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左右箭头 96"/>
          <p:cNvSpPr/>
          <p:nvPr/>
        </p:nvSpPr>
        <p:spPr>
          <a:xfrm rot="1938160">
            <a:off x="1635799" y="5767459"/>
            <a:ext cx="539552" cy="367221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98" name="肘形连接符 97"/>
          <p:cNvCxnSpPr>
            <a:stCxn id="74" idx="4"/>
          </p:cNvCxnSpPr>
          <p:nvPr/>
        </p:nvCxnSpPr>
        <p:spPr>
          <a:xfrm rot="5400000">
            <a:off x="5689194" y="3720964"/>
            <a:ext cx="1037596" cy="3748796"/>
          </a:xfrm>
          <a:prstGeom prst="bentConnector2">
            <a:avLst/>
          </a:prstGeom>
          <a:ln w="3810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9" name="左右箭头 98"/>
          <p:cNvSpPr/>
          <p:nvPr/>
        </p:nvSpPr>
        <p:spPr>
          <a:xfrm rot="16200000">
            <a:off x="2871151" y="5067903"/>
            <a:ext cx="514196" cy="367221"/>
          </a:xfrm>
          <a:prstGeom prst="left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0165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大数据与脑智能</a:t>
            </a:r>
            <a:r>
              <a:rPr lang="zh-CN" altLang="en-US" dirty="0" smtClean="0"/>
              <a:t>研究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脑</a:t>
            </a:r>
            <a:r>
              <a:rPr lang="zh-CN" altLang="en-US" dirty="0"/>
              <a:t>电信号的建模和计算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信号测量与获取技术</a:t>
            </a:r>
            <a:endParaRPr lang="en-US" altLang="zh-CN" b="1" dirty="0" smtClean="0"/>
          </a:p>
          <a:p>
            <a:pPr lvl="2"/>
            <a:r>
              <a:rPr lang="zh-CN" altLang="en-US" dirty="0" smtClean="0"/>
              <a:t>经颅磁刺激，经颅电刺激，</a:t>
            </a:r>
            <a:r>
              <a:rPr lang="en-US" altLang="zh-CN" dirty="0" smtClean="0"/>
              <a:t>EEG</a:t>
            </a:r>
          </a:p>
          <a:p>
            <a:pPr lvl="2"/>
            <a:r>
              <a:rPr lang="zh-CN" altLang="en-US" dirty="0" smtClean="0"/>
              <a:t>（病人佩戴的）可穿戴设备，行为传感器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基于视频的行为监测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信号分析与建模技术</a:t>
            </a:r>
            <a:endParaRPr lang="en-US" altLang="zh-CN" b="1" dirty="0" smtClean="0"/>
          </a:p>
          <a:p>
            <a:pPr lvl="2"/>
            <a:r>
              <a:rPr lang="zh-CN" altLang="en-US" dirty="0" smtClean="0"/>
              <a:t>数值计算、信号处理、信号与行为的关联性分析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大规模数据的实时计算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应用场景</a:t>
            </a:r>
            <a:endParaRPr lang="en-US" altLang="zh-CN" b="1" dirty="0" smtClean="0"/>
          </a:p>
          <a:p>
            <a:pPr lvl="2"/>
            <a:r>
              <a:rPr lang="zh-CN" altLang="en-US" dirty="0" smtClean="0"/>
              <a:t>疾病、特殊行为的脑神经原理及成因研究</a:t>
            </a:r>
            <a:endParaRPr lang="en-US" altLang="zh-CN" dirty="0" smtClean="0"/>
          </a:p>
          <a:p>
            <a:pPr lvl="2"/>
            <a:r>
              <a:rPr lang="zh-CN" altLang="en-US" dirty="0"/>
              <a:t>受</a:t>
            </a:r>
            <a:r>
              <a:rPr lang="zh-CN" altLang="en-US" dirty="0" smtClean="0"/>
              <a:t>控的人工干预（介入）方法及效果研究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136608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研究团队</a:t>
            </a:r>
            <a:endParaRPr lang="zh-CN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3" y="1484784"/>
            <a:ext cx="86090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依托：</a:t>
            </a:r>
            <a:r>
              <a:rPr lang="zh-CN" altLang="en-US" sz="2400" b="1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大数据交叉研究中心 </a:t>
            </a:r>
            <a:r>
              <a:rPr lang="en-US" altLang="zh-CN" sz="2400" b="1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(RCBD)</a:t>
            </a:r>
            <a:endParaRPr lang="zh-CN" altLang="en-US" sz="2400" b="1" i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54047204"/>
              </p:ext>
            </p:extLst>
          </p:nvPr>
        </p:nvGraphicFramePr>
        <p:xfrm>
          <a:off x="287338" y="2132484"/>
          <a:ext cx="8388930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2533"/>
                <a:gridCol w="2518255"/>
                <a:gridCol w="2307914"/>
                <a:gridCol w="2520228"/>
              </a:tblGrid>
              <a:tr h="370840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数据科学</a:t>
                      </a:r>
                      <a:endParaRPr lang="zh-CN" altLang="en-US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智能科学</a:t>
                      </a:r>
                      <a:endParaRPr lang="zh-CN" altLang="en-US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知识科学</a:t>
                      </a:r>
                      <a:endParaRPr lang="zh-CN" altLang="en-US" sz="14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首席科学家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Martin </a:t>
                      </a:r>
                      <a:r>
                        <a:rPr lang="en-US" altLang="zh-CN" sz="1200" b="1" dirty="0" err="1" smtClean="0"/>
                        <a:t>Hairer</a:t>
                      </a:r>
                      <a:r>
                        <a:rPr lang="zh-CN" altLang="en-US" sz="1200" dirty="0" smtClean="0"/>
                        <a:t>（费尔兹奖）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樊文飞</a:t>
                      </a:r>
                      <a:r>
                        <a:rPr lang="zh-CN" altLang="en-US" sz="1200" dirty="0" smtClean="0"/>
                        <a:t>（苏格兰皇家学院院士</a:t>
                      </a:r>
                      <a:r>
                        <a:rPr lang="en-US" altLang="zh-CN" sz="1200" dirty="0" smtClean="0"/>
                        <a:t>,ACM</a:t>
                      </a:r>
                      <a:r>
                        <a:rPr lang="en-US" altLang="zh-CN" sz="1200" baseline="0" dirty="0" smtClean="0"/>
                        <a:t> Fellow</a:t>
                      </a:r>
                      <a:r>
                        <a:rPr lang="zh-CN" altLang="en-US" sz="1200" baseline="0" dirty="0" smtClean="0"/>
                        <a:t>，千人计划）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Leslie Valiant</a:t>
                      </a:r>
                      <a:r>
                        <a:rPr lang="zh-CN" altLang="en-US" sz="1200" dirty="0" smtClean="0"/>
                        <a:t>（图灵奖）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怀进鹏</a:t>
                      </a:r>
                      <a:r>
                        <a:rPr lang="zh-CN" altLang="en-US" sz="1200" dirty="0" smtClean="0"/>
                        <a:t>（院士）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Luciano </a:t>
                      </a:r>
                      <a:r>
                        <a:rPr lang="en-US" altLang="zh-CN" sz="1200" b="1" dirty="0" err="1" smtClean="0"/>
                        <a:t>Pietronero</a:t>
                      </a:r>
                      <a:r>
                        <a:rPr lang="zh-CN" altLang="en-US" sz="1200" dirty="0" smtClean="0"/>
                        <a:t>（罗马大学）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赵继宗</a:t>
                      </a:r>
                      <a:r>
                        <a:rPr lang="zh-CN" altLang="en-US" sz="1200" dirty="0" smtClean="0"/>
                        <a:t>（首都医科大学）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高级研究员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1" dirty="0" smtClean="0"/>
                        <a:t>Gerhard </a:t>
                      </a:r>
                      <a:r>
                        <a:rPr lang="en-US" altLang="zh-CN" sz="1200" b="1" dirty="0" err="1" smtClean="0"/>
                        <a:t>Weikun</a:t>
                      </a:r>
                      <a:r>
                        <a:rPr lang="zh-CN" altLang="en-US" sz="1200" dirty="0" smtClean="0"/>
                        <a:t>（马普）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王鹏</a:t>
                      </a:r>
                      <a:r>
                        <a:rPr lang="zh-CN" altLang="en-US" sz="1200" dirty="0" smtClean="0"/>
                        <a:t>（青年千人）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马帅</a:t>
                      </a:r>
                      <a:r>
                        <a:rPr lang="zh-CN" altLang="en-US" sz="1200" dirty="0" smtClean="0"/>
                        <a:t>（优青）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徐洁</a:t>
                      </a:r>
                      <a:r>
                        <a:rPr lang="zh-CN" altLang="en-US" sz="1200" dirty="0" smtClean="0"/>
                        <a:t>（千人）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陶大程</a:t>
                      </a:r>
                      <a:r>
                        <a:rPr lang="zh-CN" altLang="en-US" sz="1200" dirty="0" smtClean="0"/>
                        <a:t>（悉尼科技大学）</a:t>
                      </a:r>
                    </a:p>
                    <a:p>
                      <a:r>
                        <a:rPr lang="zh-CN" altLang="en-US" sz="1200" b="1" dirty="0" smtClean="0"/>
                        <a:t>陈小武</a:t>
                      </a:r>
                      <a:r>
                        <a:rPr lang="zh-CN" altLang="en-US" sz="1200" dirty="0" smtClean="0"/>
                        <a:t>（杰青）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王惠文</a:t>
                      </a:r>
                      <a:r>
                        <a:rPr lang="zh-CN" altLang="en-US" sz="1200" dirty="0" smtClean="0"/>
                        <a:t>（杰青）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樊瑜波</a:t>
                      </a:r>
                      <a:r>
                        <a:rPr lang="zh-CN" altLang="en-US" sz="1200" b="0" dirty="0" smtClean="0"/>
                        <a:t>（长江）</a:t>
                      </a:r>
                      <a:endParaRPr lang="en-US" altLang="zh-CN" sz="1200" b="0" dirty="0" smtClean="0"/>
                    </a:p>
                    <a:p>
                      <a:r>
                        <a:rPr lang="zh-CN" altLang="en-US" sz="1200" b="1" dirty="0" smtClean="0"/>
                        <a:t>吕卫锋</a:t>
                      </a:r>
                      <a:r>
                        <a:rPr lang="zh-CN" altLang="en-US" sz="1200" dirty="0" smtClean="0"/>
                        <a:t>（教授）</a:t>
                      </a:r>
                      <a:endParaRPr lang="zh-CN" alt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全球招聘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顶级大师</a:t>
                      </a:r>
                      <a:r>
                        <a:rPr lang="zh-CN" altLang="en-US" sz="1200" dirty="0" smtClean="0"/>
                        <a:t>：</a:t>
                      </a:r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人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一流人才</a:t>
                      </a:r>
                      <a:r>
                        <a:rPr lang="zh-CN" altLang="en-US" sz="1200" dirty="0" smtClean="0"/>
                        <a:t>：</a:t>
                      </a:r>
                      <a:r>
                        <a:rPr lang="en-US" altLang="zh-CN" sz="1200" dirty="0" smtClean="0"/>
                        <a:t>15</a:t>
                      </a:r>
                      <a:r>
                        <a:rPr lang="zh-CN" altLang="en-US" sz="1200" dirty="0" smtClean="0"/>
                        <a:t>人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科研骨干</a:t>
                      </a:r>
                      <a:r>
                        <a:rPr lang="zh-CN" altLang="en-US" sz="1200" dirty="0" smtClean="0"/>
                        <a:t>：</a:t>
                      </a:r>
                      <a:r>
                        <a:rPr lang="en-US" altLang="zh-CN" sz="1200" dirty="0" smtClean="0"/>
                        <a:t>40</a:t>
                      </a:r>
                      <a:r>
                        <a:rPr lang="zh-CN" altLang="en-US" sz="1200" dirty="0" smtClean="0"/>
                        <a:t>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顶级大师</a:t>
                      </a:r>
                      <a:r>
                        <a:rPr lang="zh-CN" altLang="en-US" sz="1200" dirty="0" smtClean="0"/>
                        <a:t>：</a:t>
                      </a:r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人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一流人才</a:t>
                      </a:r>
                      <a:r>
                        <a:rPr lang="zh-CN" altLang="en-US" sz="1200" dirty="0" smtClean="0"/>
                        <a:t>：</a:t>
                      </a:r>
                      <a:r>
                        <a:rPr lang="en-US" altLang="zh-CN" sz="1200" dirty="0" smtClean="0"/>
                        <a:t>15</a:t>
                      </a:r>
                      <a:r>
                        <a:rPr lang="zh-CN" altLang="en-US" sz="1200" dirty="0" smtClean="0"/>
                        <a:t>人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科研骨干</a:t>
                      </a:r>
                      <a:r>
                        <a:rPr lang="zh-CN" altLang="en-US" sz="1200" dirty="0" smtClean="0"/>
                        <a:t>：</a:t>
                      </a:r>
                      <a:r>
                        <a:rPr lang="en-US" altLang="zh-CN" sz="1200" dirty="0" smtClean="0"/>
                        <a:t>40</a:t>
                      </a:r>
                      <a:r>
                        <a:rPr lang="zh-CN" altLang="en-US" sz="1200" dirty="0" smtClean="0"/>
                        <a:t>人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顶级大师</a:t>
                      </a:r>
                      <a:r>
                        <a:rPr lang="zh-CN" altLang="en-US" sz="1200" dirty="0" smtClean="0"/>
                        <a:t>：</a:t>
                      </a:r>
                      <a:r>
                        <a:rPr lang="en-US" altLang="zh-CN" sz="1200" dirty="0" smtClean="0"/>
                        <a:t>5</a:t>
                      </a:r>
                      <a:r>
                        <a:rPr lang="zh-CN" altLang="en-US" sz="1200" dirty="0" smtClean="0"/>
                        <a:t>人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一流人才</a:t>
                      </a:r>
                      <a:r>
                        <a:rPr lang="zh-CN" altLang="en-US" sz="1200" dirty="0" smtClean="0"/>
                        <a:t>：</a:t>
                      </a:r>
                      <a:r>
                        <a:rPr lang="en-US" altLang="zh-CN" sz="1200" dirty="0" smtClean="0"/>
                        <a:t>15</a:t>
                      </a:r>
                      <a:r>
                        <a:rPr lang="zh-CN" altLang="en-US" sz="1200" dirty="0" smtClean="0"/>
                        <a:t>人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b="1" dirty="0" smtClean="0"/>
                        <a:t>科研骨干</a:t>
                      </a:r>
                      <a:r>
                        <a:rPr lang="zh-CN" altLang="en-US" sz="1200" dirty="0" smtClean="0"/>
                        <a:t>：</a:t>
                      </a:r>
                      <a:r>
                        <a:rPr lang="en-US" altLang="zh-CN" sz="1200" dirty="0" smtClean="0"/>
                        <a:t>40</a:t>
                      </a:r>
                      <a:r>
                        <a:rPr lang="zh-CN" altLang="en-US" sz="1200" dirty="0" smtClean="0"/>
                        <a:t>人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b="1" dirty="0" smtClean="0"/>
                        <a:t>覆盖方向</a:t>
                      </a:r>
                      <a:endParaRPr lang="zh-CN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随机理论、正则结构理论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dirty="0" smtClean="0"/>
                        <a:t>计算理论、算法、数据库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网络化软件、大数据计算</a:t>
                      </a:r>
                      <a:endParaRPr lang="en-US" altLang="zh-CN" sz="1200" dirty="0" smtClean="0"/>
                    </a:p>
                    <a:p>
                      <a:r>
                        <a:rPr lang="zh-CN" altLang="en-US" sz="1200" dirty="0" smtClean="0"/>
                        <a:t>人工智能、计算神经学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复杂系统、脑认知与脑功能、认知科学</a:t>
                      </a:r>
                      <a:endParaRPr lang="zh-CN" altLang="en-US" sz="12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>
            <a:extLst/>
          </a:blip>
          <a:srcRect/>
          <a:stretch>
            <a:fillRect/>
          </a:stretch>
        </p:blipFill>
        <p:spPr bwMode="auto">
          <a:xfrm>
            <a:off x="6444219" y="5051012"/>
            <a:ext cx="2266535" cy="14633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8" name="图片 11"/>
          <p:cNvPicPr>
            <a:picLocks noChangeAspect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>
            <a:off x="4031940" y="5110793"/>
            <a:ext cx="2266596" cy="13437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9" name="Picture 2" descr="C:\Users\Hailong\Desktop\无标题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1138" y="5097934"/>
            <a:ext cx="657225" cy="671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68575" y="6142509"/>
            <a:ext cx="1081088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09900" y="5563071"/>
            <a:ext cx="639763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7888" y="5085234"/>
            <a:ext cx="831850" cy="68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 cstate="print"/>
          <a:srcRect b="9158"/>
          <a:stretch>
            <a:fillRect/>
          </a:stretch>
        </p:blipFill>
        <p:spPr bwMode="auto">
          <a:xfrm>
            <a:off x="1749425" y="4924896"/>
            <a:ext cx="795338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3013" y="4978871"/>
            <a:ext cx="617537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73038" y="5869459"/>
            <a:ext cx="8763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47888" y="5745634"/>
            <a:ext cx="53022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419225" y="5736109"/>
            <a:ext cx="58261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15963" y="6217121"/>
            <a:ext cx="852487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289300" y="4978871"/>
            <a:ext cx="552450" cy="55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79163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主要国际合作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系统与计算神经生物学：瑞典卡罗林斯卡医学院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Jeanette </a:t>
            </a:r>
            <a:r>
              <a:rPr lang="en-US" altLang="zh-CN" dirty="0" err="1" smtClean="0"/>
              <a:t>Hellgren</a:t>
            </a:r>
            <a:r>
              <a:rPr lang="en-US" altLang="zh-CN" dirty="0" smtClean="0"/>
              <a:t> (</a:t>
            </a:r>
            <a:r>
              <a:rPr lang="zh-CN" altLang="en-US" dirty="0"/>
              <a:t>欧盟大脑科学</a:t>
            </a:r>
            <a:r>
              <a:rPr lang="zh-CN" altLang="en-US" dirty="0" smtClean="0"/>
              <a:t>计划</a:t>
            </a:r>
            <a:r>
              <a:rPr lang="en-US" altLang="zh-CN" dirty="0" smtClean="0"/>
              <a:t>HBP</a:t>
            </a:r>
            <a:r>
              <a:rPr lang="zh-CN" altLang="en-US" dirty="0" smtClean="0"/>
              <a:t>负责人</a:t>
            </a:r>
            <a:r>
              <a:rPr lang="en-US" altLang="zh-CN" dirty="0" smtClean="0"/>
              <a:t>)</a:t>
            </a:r>
          </a:p>
          <a:p>
            <a:pPr lvl="1"/>
            <a:r>
              <a:rPr lang="en-US" altLang="zh-CN" dirty="0" err="1" smtClean="0"/>
              <a:t>Sten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Grillner</a:t>
            </a:r>
            <a:r>
              <a:rPr lang="zh-CN" altLang="en-US" dirty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美国科学院院士</a:t>
            </a:r>
            <a:r>
              <a:rPr lang="en-US" altLang="zh-CN" dirty="0" smtClean="0"/>
              <a:t>)</a:t>
            </a:r>
          </a:p>
          <a:p>
            <a:pPr lvl="1"/>
            <a:endParaRPr lang="en-US" altLang="zh-CN" dirty="0" smtClean="0"/>
          </a:p>
          <a:p>
            <a:pPr lvl="0"/>
            <a:r>
              <a:rPr lang="zh-CN" altLang="en-US" dirty="0" smtClean="0"/>
              <a:t>类脑计算系统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Anastasia </a:t>
            </a:r>
            <a:r>
              <a:rPr lang="en-US" altLang="zh-CN" dirty="0" err="1" smtClean="0"/>
              <a:t>Ailamaki</a:t>
            </a:r>
            <a:r>
              <a:rPr lang="en-US" altLang="zh-CN" dirty="0" smtClean="0"/>
              <a:t> (</a:t>
            </a:r>
            <a:r>
              <a:rPr lang="zh-CN" altLang="zh-CN" dirty="0" smtClean="0"/>
              <a:t>瑞士洛桑联邦理工学院</a:t>
            </a:r>
            <a:r>
              <a:rPr lang="zh-CN" altLang="zh-CN" dirty="0"/>
              <a:t>教授，欧盟人类大脑</a:t>
            </a:r>
            <a:r>
              <a:rPr lang="zh-CN" altLang="zh-CN" dirty="0" smtClean="0"/>
              <a:t>项目</a:t>
            </a:r>
            <a:r>
              <a:rPr lang="en-US" altLang="zh-CN" dirty="0" smtClean="0"/>
              <a:t>HBP</a:t>
            </a:r>
            <a:r>
              <a:rPr lang="zh-CN" altLang="zh-CN" dirty="0" smtClean="0"/>
              <a:t>负责人。</a:t>
            </a:r>
            <a:r>
              <a:rPr lang="zh-CN" altLang="zh-CN" dirty="0"/>
              <a:t>国际著名的大数据方向</a:t>
            </a:r>
            <a:r>
              <a:rPr lang="zh-CN" altLang="zh-CN" dirty="0" smtClean="0"/>
              <a:t>科学家</a:t>
            </a:r>
            <a:r>
              <a:rPr lang="en-US" altLang="zh-CN" dirty="0" smtClean="0"/>
              <a:t>)</a:t>
            </a:r>
            <a:endParaRPr lang="zh-CN" altLang="zh-CN" dirty="0"/>
          </a:p>
          <a:p>
            <a:pPr lvl="1"/>
            <a:r>
              <a:rPr lang="en-US" altLang="zh-CN" dirty="0" err="1"/>
              <a:t>Christoph</a:t>
            </a:r>
            <a:r>
              <a:rPr lang="en-US" altLang="zh-CN" dirty="0"/>
              <a:t>  </a:t>
            </a:r>
            <a:r>
              <a:rPr lang="en-US" altLang="zh-CN" dirty="0" smtClean="0"/>
              <a:t>Koch (</a:t>
            </a:r>
            <a:r>
              <a:rPr lang="zh-CN" altLang="zh-CN" dirty="0" smtClean="0"/>
              <a:t>瑞士洛桑联邦理工学院</a:t>
            </a:r>
            <a:r>
              <a:rPr lang="zh-CN" altLang="zh-CN" dirty="0"/>
              <a:t>教授，欧盟人类大脑项目的负责人</a:t>
            </a:r>
            <a:r>
              <a:rPr lang="zh-CN" altLang="zh-CN" dirty="0" smtClean="0"/>
              <a:t>之一</a:t>
            </a:r>
            <a:r>
              <a:rPr lang="en-US" altLang="zh-CN" dirty="0" smtClean="0"/>
              <a:t>)</a:t>
            </a:r>
            <a:endParaRPr lang="zh-CN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23462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学院发展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1958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:</a:t>
            </a:r>
            <a:r>
              <a:rPr lang="zh-CN" altLang="en-US" dirty="0" smtClean="0"/>
              <a:t>设置专业（国内最早）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1975</a:t>
            </a:r>
            <a:r>
              <a:rPr lang="zh-CN" altLang="en-US" dirty="0" smtClean="0"/>
              <a:t>设置软件专业</a:t>
            </a:r>
            <a:endParaRPr lang="en-US" altLang="zh-CN" dirty="0" smtClean="0"/>
          </a:p>
          <a:p>
            <a:r>
              <a:rPr lang="en-US" altLang="zh-CN" dirty="0" smtClean="0"/>
              <a:t>1978</a:t>
            </a:r>
            <a:r>
              <a:rPr lang="zh-CN" altLang="en-US" dirty="0" smtClean="0"/>
              <a:t>年：成立计算机系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1998</a:t>
            </a:r>
            <a:r>
              <a:rPr lang="zh-CN" altLang="en-US" dirty="0" smtClean="0"/>
              <a:t>计算机科学与技术一级学科</a:t>
            </a:r>
            <a:endParaRPr lang="en-US" altLang="zh-CN" dirty="0" smtClean="0"/>
          </a:p>
          <a:p>
            <a:r>
              <a:rPr lang="en-US" altLang="zh-CN" dirty="0" smtClean="0"/>
              <a:t>2002</a:t>
            </a:r>
            <a:r>
              <a:rPr lang="zh-CN" altLang="en-US" dirty="0" smtClean="0"/>
              <a:t>年：成立计算机学院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2007</a:t>
            </a:r>
            <a:r>
              <a:rPr lang="zh-CN" altLang="en-US" dirty="0" smtClean="0"/>
              <a:t>一级重点学科（计算机）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2011</a:t>
            </a:r>
            <a:r>
              <a:rPr lang="zh-CN" altLang="en-US" dirty="0" smtClean="0"/>
              <a:t>软件工程一级学科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教育部学科评估：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2002</a:t>
            </a:r>
            <a:r>
              <a:rPr lang="zh-CN" altLang="en-US" dirty="0" smtClean="0"/>
              <a:t>第五、</a:t>
            </a:r>
            <a:r>
              <a:rPr lang="en-US" altLang="zh-CN" dirty="0" smtClean="0"/>
              <a:t>2006</a:t>
            </a:r>
            <a:r>
              <a:rPr lang="zh-CN" altLang="en-US" dirty="0" smtClean="0"/>
              <a:t>第三、</a:t>
            </a:r>
            <a:r>
              <a:rPr lang="en-US" altLang="zh-CN" dirty="0" smtClean="0"/>
              <a:t>2013</a:t>
            </a:r>
            <a:r>
              <a:rPr lang="zh-CN" altLang="en-US" dirty="0" smtClean="0"/>
              <a:t>第四</a:t>
            </a:r>
            <a:endParaRPr lang="zh-CN" altLang="en-US" dirty="0"/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2913" y="1879096"/>
            <a:ext cx="2060575" cy="1439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2913" y="4104729"/>
            <a:ext cx="2063750" cy="1439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507163" y="3345946"/>
            <a:ext cx="2635250" cy="58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i="0" dirty="0">
                <a:solidFill>
                  <a:srgbClr val="000000"/>
                </a:solidFill>
                <a:latin typeface="+mn-ea"/>
                <a:ea typeface="+mn-ea"/>
              </a:rPr>
              <a:t>2008</a:t>
            </a:r>
            <a:r>
              <a:rPr lang="zh-CN" altLang="en-US" sz="1600" b="1" i="0" dirty="0">
                <a:solidFill>
                  <a:srgbClr val="000000"/>
                </a:solidFill>
                <a:latin typeface="+mn-ea"/>
                <a:ea typeface="+mn-ea"/>
              </a:rPr>
              <a:t>年</a:t>
            </a:r>
            <a:r>
              <a:rPr lang="en-US" altLang="zh-CN" sz="1600" b="1" i="0" dirty="0">
                <a:solidFill>
                  <a:srgbClr val="000000"/>
                </a:solidFill>
                <a:latin typeface="+mn-ea"/>
                <a:ea typeface="+mn-ea"/>
              </a:rPr>
              <a:t>10</a:t>
            </a:r>
            <a:r>
              <a:rPr lang="zh-CN" altLang="en-US" sz="1600" b="1" i="0" dirty="0">
                <a:solidFill>
                  <a:srgbClr val="000000"/>
                </a:solidFill>
                <a:latin typeface="+mn-ea"/>
                <a:ea typeface="+mn-ea"/>
              </a:rPr>
              <a:t>月建专业</a:t>
            </a:r>
            <a:r>
              <a:rPr lang="en-US" altLang="zh-CN" sz="1600" b="1" i="0" dirty="0">
                <a:solidFill>
                  <a:srgbClr val="000000"/>
                </a:solidFill>
                <a:latin typeface="+mn-ea"/>
                <a:ea typeface="+mn-ea"/>
              </a:rPr>
              <a:t>50</a:t>
            </a:r>
            <a:r>
              <a:rPr lang="zh-CN" altLang="en-US" sz="1600" b="1" i="0" dirty="0">
                <a:solidFill>
                  <a:srgbClr val="000000"/>
                </a:solidFill>
                <a:latin typeface="+mn-ea"/>
                <a:ea typeface="+mn-ea"/>
              </a:rPr>
              <a:t>周年</a:t>
            </a:r>
            <a:endParaRPr lang="en-US" altLang="zh-CN" sz="16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>
              <a:defRPr/>
            </a:pPr>
            <a:r>
              <a:rPr lang="zh-CN" altLang="en-US" sz="1600" b="1" i="0" dirty="0">
                <a:solidFill>
                  <a:srgbClr val="000000"/>
                </a:solidFill>
                <a:latin typeface="+mn-ea"/>
                <a:ea typeface="+mn-ea"/>
              </a:rPr>
              <a:t>建系</a:t>
            </a:r>
            <a:r>
              <a:rPr lang="en-US" altLang="zh-CN" sz="1600" b="1" i="0" dirty="0">
                <a:solidFill>
                  <a:srgbClr val="000000"/>
                </a:solidFill>
                <a:latin typeface="+mn-ea"/>
                <a:ea typeface="+mn-ea"/>
              </a:rPr>
              <a:t>30</a:t>
            </a:r>
            <a:r>
              <a:rPr lang="zh-CN" altLang="en-US" sz="1600" b="1" i="0" dirty="0">
                <a:solidFill>
                  <a:srgbClr val="000000"/>
                </a:solidFill>
                <a:latin typeface="+mn-ea"/>
                <a:ea typeface="+mn-ea"/>
              </a:rPr>
              <a:t>周年庆典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918325" y="5581104"/>
            <a:ext cx="18129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600" b="1" i="0" dirty="0">
                <a:solidFill>
                  <a:srgbClr val="000000"/>
                </a:solidFill>
                <a:latin typeface="+mn-ea"/>
                <a:ea typeface="+mn-ea"/>
              </a:rPr>
              <a:t>2002</a:t>
            </a:r>
            <a:r>
              <a:rPr lang="zh-CN" altLang="en-US" sz="1600" b="1" i="0" dirty="0">
                <a:solidFill>
                  <a:srgbClr val="000000"/>
                </a:solidFill>
                <a:latin typeface="+mn-ea"/>
                <a:ea typeface="+mn-ea"/>
              </a:rPr>
              <a:t>年</a:t>
            </a:r>
            <a:r>
              <a:rPr lang="en-US" altLang="zh-CN" sz="1600" b="1" i="0" dirty="0">
                <a:solidFill>
                  <a:srgbClr val="000000"/>
                </a:solidFill>
                <a:latin typeface="+mn-ea"/>
                <a:ea typeface="+mn-ea"/>
              </a:rPr>
              <a:t>10</a:t>
            </a:r>
            <a:r>
              <a:rPr lang="zh-CN" altLang="en-US" sz="1600" b="1" i="0" dirty="0">
                <a:solidFill>
                  <a:srgbClr val="000000"/>
                </a:solidFill>
                <a:latin typeface="+mn-ea"/>
                <a:ea typeface="+mn-ea"/>
              </a:rPr>
              <a:t>月</a:t>
            </a:r>
            <a:r>
              <a:rPr lang="en-US" altLang="zh-CN" sz="1600" b="1" i="0" dirty="0">
                <a:solidFill>
                  <a:srgbClr val="000000"/>
                </a:solidFill>
                <a:latin typeface="+mn-ea"/>
                <a:ea typeface="+mn-ea"/>
              </a:rPr>
              <a:t>18</a:t>
            </a:r>
            <a:r>
              <a:rPr lang="zh-CN" altLang="en-US" sz="1600" b="1" i="0" dirty="0">
                <a:solidFill>
                  <a:srgbClr val="000000"/>
                </a:solidFill>
                <a:latin typeface="+mn-ea"/>
                <a:ea typeface="+mn-ea"/>
              </a:rPr>
              <a:t>日</a:t>
            </a:r>
            <a:endParaRPr lang="en-US" altLang="zh-CN" sz="1600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pPr algn="ctr">
              <a:defRPr/>
            </a:pPr>
            <a:r>
              <a:rPr lang="zh-CN" altLang="en-US" sz="1600" b="1" i="0" dirty="0">
                <a:solidFill>
                  <a:srgbClr val="000000"/>
                </a:solidFill>
                <a:latin typeface="+mn-ea"/>
                <a:ea typeface="+mn-ea"/>
              </a:rPr>
              <a:t>学院成立大会</a:t>
            </a:r>
          </a:p>
        </p:txBody>
      </p:sp>
    </p:spTree>
    <p:extLst>
      <p:ext uri="{BB962C8B-B14F-4D97-AF65-F5344CB8AC3E}">
        <p14:creationId xmlns:p14="http://schemas.microsoft.com/office/powerpoint/2010/main" xmlns="" val="262347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内容提要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计算机学院科研概况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医学－信息结合：计算机角度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虚拟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人体与虚拟手术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生物信息学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大数据与脑智能研究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合作建议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641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合作建议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脑科学与认知科学方面的合作研究</a:t>
            </a:r>
          </a:p>
          <a:p>
            <a:pPr lvl="1"/>
            <a:r>
              <a:rPr lang="zh-CN" altLang="en-US" dirty="0"/>
              <a:t>探索和理解人的大脑、神经系统及认知过程</a:t>
            </a:r>
            <a:endParaRPr lang="en-US" altLang="zh-CN" dirty="0"/>
          </a:p>
          <a:p>
            <a:pPr lvl="1"/>
            <a:r>
              <a:rPr lang="zh-CN" altLang="en-US" dirty="0"/>
              <a:t>建立支持脑科学与认知科学研究的数据、计算及仿真计算平台</a:t>
            </a:r>
            <a:endParaRPr lang="en-US" altLang="zh-CN" dirty="0"/>
          </a:p>
          <a:p>
            <a:pPr lvl="1"/>
            <a:r>
              <a:rPr lang="zh-CN" altLang="en-US" dirty="0"/>
              <a:t>计算机模拟（计算脑）</a:t>
            </a:r>
          </a:p>
          <a:p>
            <a:r>
              <a:rPr lang="zh-CN" altLang="en-US" dirty="0" smtClean="0"/>
              <a:t>医学大数据</a:t>
            </a:r>
            <a:endParaRPr lang="zh-CN" altLang="en-US" dirty="0"/>
          </a:p>
          <a:p>
            <a:pPr lvl="1"/>
            <a:r>
              <a:rPr lang="zh-CN" altLang="en-US" dirty="0"/>
              <a:t>建立医学领域的知识</a:t>
            </a:r>
            <a:r>
              <a:rPr lang="zh-CN" altLang="en-US" dirty="0" smtClean="0"/>
              <a:t>图谱的构建与更新维护，多</a:t>
            </a:r>
            <a:r>
              <a:rPr lang="zh-CN" altLang="en-US" dirty="0"/>
              <a:t>源数据的融合（互联网内容、领域知识、影像、病例与诊断等）</a:t>
            </a:r>
          </a:p>
          <a:p>
            <a:pPr lvl="1"/>
            <a:r>
              <a:rPr lang="zh-CN" altLang="en-US" dirty="0" smtClean="0"/>
              <a:t>基于</a:t>
            </a:r>
            <a:r>
              <a:rPr lang="zh-CN" altLang="en-US" dirty="0"/>
              <a:t>领域知识图谱的智能应用（辅助诊断、个人助力、问答、个性化检索与推荐等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/>
              <a:t>虚拟人体与虚拟手术</a:t>
            </a:r>
            <a:endParaRPr lang="en-US" altLang="zh-CN" dirty="0"/>
          </a:p>
          <a:p>
            <a:pPr lvl="1"/>
            <a:r>
              <a:rPr lang="zh-CN" altLang="en-US" dirty="0"/>
              <a:t>面向临床应用需求，联合开展人体器官模型仿真研究</a:t>
            </a:r>
            <a:endParaRPr lang="en-US" altLang="zh-CN" dirty="0"/>
          </a:p>
          <a:p>
            <a:pPr lvl="1"/>
            <a:r>
              <a:rPr lang="zh-CN" altLang="en-US" dirty="0"/>
              <a:t>联合开展手术训练及临床应用研究</a:t>
            </a:r>
            <a:endParaRPr lang="en-US" altLang="zh-CN" dirty="0"/>
          </a:p>
          <a:p>
            <a:r>
              <a:rPr lang="zh-CN" altLang="en-US" dirty="0"/>
              <a:t>生物计算</a:t>
            </a:r>
            <a:endParaRPr lang="en-US" altLang="zh-CN" dirty="0"/>
          </a:p>
          <a:p>
            <a:pPr lvl="1"/>
            <a:r>
              <a:rPr lang="zh-CN" altLang="en-US" dirty="0"/>
              <a:t>基因计算与疾病预防、治疗的研究</a:t>
            </a:r>
            <a:endParaRPr lang="en-US" altLang="zh-CN" dirty="0"/>
          </a:p>
          <a:p>
            <a:pPr lvl="1"/>
            <a:r>
              <a:rPr lang="zh-CN" altLang="en-US" dirty="0"/>
              <a:t>联合开展基于超级计算的计算化学和药物筛选</a:t>
            </a:r>
            <a:r>
              <a:rPr lang="zh-CN" altLang="en-US" dirty="0" smtClean="0"/>
              <a:t>研究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904828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43608" y="3886200"/>
            <a:ext cx="7272808" cy="1752600"/>
          </a:xfrm>
        </p:spPr>
        <p:txBody>
          <a:bodyPr/>
          <a:lstStyle/>
          <a:p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885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学院架构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938" y="1808163"/>
            <a:ext cx="9169401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-7938" y="6249988"/>
            <a:ext cx="9115426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i="0" dirty="0">
                <a:latin typeface="+mn-ea"/>
                <a:ea typeface="+mn-ea"/>
              </a:rPr>
              <a:t>　　　　　　</a:t>
            </a:r>
            <a:r>
              <a:rPr lang="en-US" altLang="zh-CN" b="1" i="0" dirty="0">
                <a:solidFill>
                  <a:srgbClr val="FF9900"/>
                </a:solidFill>
                <a:latin typeface="+mn-ea"/>
                <a:ea typeface="+mn-ea"/>
              </a:rPr>
              <a:t>2</a:t>
            </a:r>
            <a:r>
              <a:rPr lang="zh-CN" altLang="en-US" b="1" i="0" dirty="0">
                <a:solidFill>
                  <a:srgbClr val="FF9900"/>
                </a:solidFill>
                <a:latin typeface="+mn-ea"/>
                <a:ea typeface="+mn-ea"/>
              </a:rPr>
              <a:t>个国家重点实验室</a:t>
            </a:r>
            <a:r>
              <a:rPr lang="zh-CN" altLang="en-US" b="1" i="0" dirty="0">
                <a:latin typeface="+mn-ea"/>
                <a:ea typeface="+mn-ea"/>
              </a:rPr>
              <a:t>　　　　　　　</a:t>
            </a:r>
            <a:r>
              <a:rPr lang="en-US" altLang="zh-CN" b="1" i="0" dirty="0">
                <a:solidFill>
                  <a:srgbClr val="FF9900"/>
                </a:solidFill>
                <a:latin typeface="+mn-ea"/>
                <a:ea typeface="+mn-ea"/>
              </a:rPr>
              <a:t>5</a:t>
            </a:r>
            <a:r>
              <a:rPr lang="zh-CN" altLang="en-US" b="1" i="0" dirty="0">
                <a:solidFill>
                  <a:srgbClr val="FF9900"/>
                </a:solidFill>
                <a:latin typeface="+mn-ea"/>
                <a:ea typeface="+mn-ea"/>
              </a:rPr>
              <a:t>个省部级重点实验室</a:t>
            </a:r>
            <a:endParaRPr lang="en-US" altLang="zh-CN" b="1" i="0" dirty="0">
              <a:solidFill>
                <a:srgbClr val="FF99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i="0" dirty="0">
                <a:latin typeface="+mn-ea"/>
                <a:ea typeface="+mn-ea"/>
              </a:rPr>
              <a:t>　　　　　　</a:t>
            </a:r>
            <a:r>
              <a:rPr lang="en-US" altLang="zh-CN" b="1" i="0" dirty="0">
                <a:latin typeface="+mn-ea"/>
                <a:ea typeface="+mn-ea"/>
              </a:rPr>
              <a:t>1</a:t>
            </a:r>
            <a:r>
              <a:rPr lang="zh-CN" altLang="en-US" b="1" i="0" dirty="0">
                <a:latin typeface="+mn-ea"/>
                <a:ea typeface="+mn-ea"/>
              </a:rPr>
              <a:t>个国家工程研究中心　　　　　　</a:t>
            </a:r>
            <a:r>
              <a:rPr lang="en-US" altLang="zh-CN" b="1" i="0" dirty="0">
                <a:latin typeface="+mn-ea"/>
                <a:ea typeface="+mn-ea"/>
              </a:rPr>
              <a:t>1</a:t>
            </a:r>
            <a:r>
              <a:rPr lang="zh-CN" altLang="en-US" b="1" i="0" dirty="0">
                <a:latin typeface="+mn-ea"/>
                <a:ea typeface="+mn-ea"/>
              </a:rPr>
              <a:t>个国家级教学实验示范中心</a:t>
            </a:r>
          </a:p>
        </p:txBody>
      </p:sp>
    </p:spTree>
    <p:extLst>
      <p:ext uri="{BB962C8B-B14F-4D97-AF65-F5344CB8AC3E}">
        <p14:creationId xmlns:p14="http://schemas.microsoft.com/office/powerpoint/2010/main" xmlns="" val="21662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师资队伍</a:t>
            </a:r>
            <a:endParaRPr lang="zh-CN" altLang="en-US" dirty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08013" y="1773238"/>
            <a:ext cx="8393112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140000"/>
              </a:lnSpc>
              <a:buFont typeface="Wingdings" pitchFamily="2" charset="2"/>
              <a:buChar char="ü"/>
            </a:pP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学术带队人</a:t>
            </a:r>
            <a:endParaRPr lang="en-US" altLang="zh-CN" sz="2400" i="0" dirty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8063" y="2600325"/>
            <a:ext cx="1871662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5375" y="2600325"/>
            <a:ext cx="1966913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86513" y="2600325"/>
            <a:ext cx="1785937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2"/>
          <p:cNvSpPr txBox="1">
            <a:spLocks noChangeArrowheads="1"/>
          </p:cNvSpPr>
          <p:nvPr/>
        </p:nvSpPr>
        <p:spPr bwMode="auto">
          <a:xfrm>
            <a:off x="881063" y="5213350"/>
            <a:ext cx="2125662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i="0" dirty="0">
                <a:solidFill>
                  <a:srgbClr val="000000"/>
                </a:solidFill>
                <a:latin typeface="+mn-ea"/>
                <a:ea typeface="+mn-ea"/>
              </a:rPr>
              <a:t>李未  院士</a:t>
            </a:r>
            <a:endParaRPr lang="en-US" altLang="zh-CN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i="0" dirty="0">
                <a:solidFill>
                  <a:srgbClr val="000000"/>
                </a:solidFill>
                <a:latin typeface="+mn-ea"/>
                <a:ea typeface="+mn-ea"/>
              </a:rPr>
              <a:t>软件开发环境国家重点实验室主任</a:t>
            </a:r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3476625" y="5213350"/>
            <a:ext cx="2286000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i="0" dirty="0">
                <a:solidFill>
                  <a:srgbClr val="000000"/>
                </a:solidFill>
                <a:latin typeface="+mn-ea"/>
                <a:ea typeface="+mn-ea"/>
              </a:rPr>
              <a:t>赵沁平  院士</a:t>
            </a:r>
            <a:endParaRPr lang="en-US" altLang="zh-CN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i="0" dirty="0">
                <a:solidFill>
                  <a:srgbClr val="000000"/>
                </a:solidFill>
                <a:latin typeface="+mn-ea"/>
                <a:ea typeface="+mn-ea"/>
              </a:rPr>
              <a:t>虚拟现实技术与系统国家重点实验室主任</a:t>
            </a: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6232525" y="5214938"/>
            <a:ext cx="20939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i="0" dirty="0">
                <a:solidFill>
                  <a:srgbClr val="000000"/>
                </a:solidFill>
                <a:latin typeface="+mn-ea"/>
                <a:ea typeface="+mn-ea"/>
              </a:rPr>
              <a:t>怀进鹏  院士</a:t>
            </a:r>
            <a:endParaRPr lang="en-US" altLang="zh-CN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i="0" dirty="0">
                <a:solidFill>
                  <a:srgbClr val="000000"/>
                </a:solidFill>
                <a:latin typeface="+mn-ea"/>
                <a:ea typeface="+mn-ea"/>
              </a:rPr>
              <a:t>北京航空航天大学</a:t>
            </a:r>
            <a:endParaRPr lang="en-US" altLang="zh-CN" b="1" i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defRPr/>
            </a:pPr>
            <a:r>
              <a:rPr lang="zh-CN" altLang="en-US" b="1" i="0" dirty="0">
                <a:solidFill>
                  <a:srgbClr val="000000"/>
                </a:solidFill>
                <a:latin typeface="+mn-ea"/>
                <a:ea typeface="+mn-ea"/>
              </a:rPr>
              <a:t>校长</a:t>
            </a:r>
          </a:p>
        </p:txBody>
      </p:sp>
    </p:spTree>
    <p:extLst>
      <p:ext uri="{BB962C8B-B14F-4D97-AF65-F5344CB8AC3E}">
        <p14:creationId xmlns:p14="http://schemas.microsoft.com/office/powerpoint/2010/main" xmlns="" val="283727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师资队伍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467544" y="1628800"/>
            <a:ext cx="8393112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130000"/>
              </a:lnSpc>
              <a:buFont typeface="Wingdings" pitchFamily="2" charset="2"/>
              <a:buChar char="ü"/>
            </a:pP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学术梯队：以院士为学术带队人，以国内知名专家为核心，以中青年学者为骨干，</a:t>
            </a:r>
            <a:r>
              <a:rPr lang="zh-CN" altLang="en-US" sz="24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结构合理，勇于创新，团结协作</a:t>
            </a:r>
            <a:endParaRPr lang="en-US" altLang="zh-CN" sz="2400" b="1" i="0" dirty="0">
              <a:solidFill>
                <a:srgbClr val="FF99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现有教授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45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人</a:t>
            </a: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、副教授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40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人</a:t>
            </a:r>
            <a:r>
              <a:rPr lang="zh-CN" altLang="en-US" sz="2200" b="1" i="0" dirty="0">
                <a:ea typeface="微软雅黑" pitchFamily="34" charset="-122"/>
                <a:cs typeface="Arial" pitchFamily="34" charset="0"/>
              </a:rPr>
              <a:t>、</a:t>
            </a: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讲师</a:t>
            </a:r>
            <a:r>
              <a:rPr lang="en-US" altLang="zh-CN" sz="20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45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人</a:t>
            </a:r>
            <a:endParaRPr lang="en-US" altLang="zh-CN" sz="2200" b="1" i="0" dirty="0">
              <a:solidFill>
                <a:srgbClr val="FF99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中国科学院院士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2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人，中国工程院院士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1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人</a:t>
            </a:r>
            <a:endParaRPr lang="en-US" altLang="zh-CN" sz="2200" b="1" i="0" dirty="0">
              <a:solidFill>
                <a:srgbClr val="FF99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国家杰出青年科学基金获得者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3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人</a:t>
            </a:r>
            <a:endParaRPr lang="en-US" altLang="zh-CN" sz="2200" b="1" i="0" dirty="0">
              <a:solidFill>
                <a:srgbClr val="FF99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千人计划学者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5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人</a:t>
            </a:r>
            <a:endParaRPr lang="en-US" altLang="zh-CN" sz="2200" b="1" i="0" dirty="0">
              <a:solidFill>
                <a:srgbClr val="FF99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长江学者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2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人</a:t>
            </a:r>
            <a:endParaRPr lang="en-US" altLang="zh-CN" sz="2200" b="1" i="0" dirty="0">
              <a:solidFill>
                <a:srgbClr val="FF99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青年千人计划学者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1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人</a:t>
            </a:r>
            <a:endParaRPr lang="en-US" altLang="zh-CN" sz="2200" b="1" i="0" dirty="0">
              <a:solidFill>
                <a:srgbClr val="FF99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卓越百人计划学者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3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人</a:t>
            </a:r>
            <a:endParaRPr lang="en-US" altLang="zh-CN" sz="2200" b="1" i="0" dirty="0">
              <a:solidFill>
                <a:srgbClr val="FF99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教育部新世纪（跨世纪）优秀人才支持计划学者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16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人</a:t>
            </a:r>
            <a:endParaRPr lang="en-US" altLang="zh-CN" sz="2200" b="1" i="0" dirty="0">
              <a:solidFill>
                <a:srgbClr val="FF99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30000"/>
              </a:lnSpc>
              <a:buFont typeface="Arial" pitchFamily="34" charset="0"/>
              <a:buChar char="•"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国防创新团队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1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个、</a:t>
            </a: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国家教学团队</a:t>
            </a:r>
            <a:r>
              <a:rPr lang="en-US" altLang="zh-CN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1</a:t>
            </a:r>
            <a:r>
              <a:rPr lang="zh-CN" altLang="en-US" sz="2200" b="1" i="0" dirty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个</a:t>
            </a:r>
            <a:endParaRPr lang="en-US" altLang="zh-CN" sz="2200" b="1" i="0" dirty="0">
              <a:solidFill>
                <a:srgbClr val="FF9900"/>
              </a:solidFill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5" name="Picture 6" descr="C:\myself\TDdownload\ppt模板大成\锐普\人物\earth in hand5 (4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55494" y="3716362"/>
            <a:ext cx="2700337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9026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科研情况</a:t>
            </a:r>
            <a:endParaRPr lang="zh-CN" altLang="en-US" dirty="0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104900" y="1556792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08013" y="1556792"/>
            <a:ext cx="8393112" cy="27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140000"/>
              </a:lnSpc>
              <a:buFont typeface="Wingdings" pitchFamily="2" charset="2"/>
              <a:buChar char="ü"/>
            </a:pPr>
            <a:r>
              <a:rPr lang="en-US" altLang="zh-CN" sz="2400" i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2009-2013</a:t>
            </a: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年，学院承担各类科研项目</a:t>
            </a:r>
            <a:r>
              <a:rPr lang="en-US" altLang="zh-CN" sz="2400" i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800</a:t>
            </a: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余项</a:t>
            </a:r>
            <a:endParaRPr lang="en-US" altLang="zh-CN" sz="2400" i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40000"/>
              </a:lnSpc>
              <a:buFont typeface="Arial" pitchFamily="34" charset="0"/>
              <a:buChar char="•"/>
            </a:pPr>
            <a:r>
              <a:rPr lang="en-US" altLang="zh-CN" sz="2000" b="1" i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973</a:t>
            </a:r>
            <a:r>
              <a:rPr lang="zh-CN" altLang="en-US" sz="2000" b="1" i="0">
                <a:solidFill>
                  <a:srgbClr val="FF9900"/>
                </a:solidFill>
                <a:ea typeface="微软雅黑" pitchFamily="34" charset="-122"/>
                <a:cs typeface="Arial" pitchFamily="34" charset="0"/>
              </a:rPr>
              <a:t>重大基础研究项目牵头</a:t>
            </a:r>
            <a:r>
              <a:rPr lang="en-US" altLang="zh-CN" sz="2000" i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2</a:t>
            </a:r>
            <a:r>
              <a:rPr lang="zh-CN" altLang="en-US" sz="2000" i="0">
                <a:solidFill>
                  <a:srgbClr val="000000"/>
                </a:solidFill>
                <a:ea typeface="微软雅黑" pitchFamily="34" charset="-122"/>
                <a:cs typeface="Arial" pitchFamily="34" charset="0"/>
              </a:rPr>
              <a:t>项</a:t>
            </a:r>
            <a:endParaRPr lang="en-US" altLang="zh-CN" sz="2000" i="0">
              <a:solidFill>
                <a:srgbClr val="000000"/>
              </a:solidFill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40000"/>
              </a:lnSpc>
              <a:buFont typeface="Arial" pitchFamily="34" charset="0"/>
              <a:buChar char="•"/>
            </a:pPr>
            <a:r>
              <a:rPr lang="en-US" altLang="zh-CN" sz="2000" b="1" i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973</a:t>
            </a:r>
            <a:r>
              <a:rPr lang="zh-CN" altLang="en-US" sz="2000" b="1" i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重大基础研究项目参与子课题</a:t>
            </a:r>
            <a:r>
              <a:rPr lang="en-US" altLang="zh-CN" sz="20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5</a:t>
            </a:r>
            <a:r>
              <a:rPr lang="zh-CN" altLang="en-US" sz="20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</a:t>
            </a:r>
            <a:endParaRPr lang="en-US" altLang="zh-CN" sz="20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40000"/>
              </a:lnSpc>
              <a:buFont typeface="Arial" pitchFamily="34" charset="0"/>
              <a:buChar char="•"/>
            </a:pPr>
            <a:r>
              <a:rPr lang="en-US" altLang="zh-CN" sz="2000" b="1" i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863</a:t>
            </a:r>
            <a:r>
              <a:rPr lang="zh-CN" altLang="en-US" sz="2000" b="1" i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计划重点项目</a:t>
            </a:r>
            <a:r>
              <a:rPr lang="en-US" altLang="zh-CN" sz="20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14</a:t>
            </a:r>
            <a:r>
              <a:rPr lang="zh-CN" altLang="en-US" sz="20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</a:t>
            </a:r>
            <a:endParaRPr lang="en-US" altLang="zh-CN" sz="20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40000"/>
              </a:lnSpc>
              <a:buFont typeface="Arial" pitchFamily="34" charset="0"/>
              <a:buChar char="•"/>
            </a:pPr>
            <a:r>
              <a:rPr lang="zh-CN" altLang="en-US" sz="2000" b="1" i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国家自然科学基金重大项目</a:t>
            </a:r>
            <a:r>
              <a:rPr lang="en-US" altLang="zh-CN" sz="20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3</a:t>
            </a:r>
            <a:r>
              <a:rPr lang="zh-CN" altLang="en-US" sz="20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项，</a:t>
            </a:r>
            <a:r>
              <a:rPr lang="zh-CN" altLang="en-US" sz="2000" b="1" i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重点</a:t>
            </a:r>
            <a:r>
              <a:rPr lang="en-US" altLang="zh-CN" sz="20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5</a:t>
            </a:r>
            <a:r>
              <a:rPr lang="zh-CN" altLang="en-US" sz="20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</a:t>
            </a:r>
            <a:endParaRPr lang="en-US" altLang="zh-CN" sz="20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marL="1085850" lvl="1" indent="-342900">
              <a:lnSpc>
                <a:spcPct val="140000"/>
              </a:lnSpc>
              <a:buFont typeface="Arial" pitchFamily="34" charset="0"/>
              <a:buChar char="•"/>
            </a:pPr>
            <a:r>
              <a:rPr lang="zh-CN" altLang="en-US" sz="2000" b="1" i="0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国家重大工程项目</a:t>
            </a:r>
            <a:r>
              <a:rPr lang="en-US" altLang="zh-CN" sz="20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4</a:t>
            </a:r>
            <a:r>
              <a:rPr lang="zh-CN" altLang="en-US" sz="20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项</a:t>
            </a:r>
            <a:endParaRPr lang="zh-CN" altLang="en-US" sz="2200" i="0">
              <a:solidFill>
                <a:srgbClr val="FF99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6" name="图片 4" descr="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6525" y="4447629"/>
            <a:ext cx="260985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五环2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125" y="4447629"/>
            <a:ext cx="226377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4188" y="4436517"/>
            <a:ext cx="35909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111125" y="6092279"/>
            <a:ext cx="2262188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b="1" i="0" dirty="0">
                <a:latin typeface="+mn-ea"/>
                <a:ea typeface="+mn-ea"/>
              </a:rPr>
              <a:t>奥运会开闭幕式仿真</a:t>
            </a:r>
          </a:p>
        </p:txBody>
      </p:sp>
      <p:sp>
        <p:nvSpPr>
          <p:cNvPr id="10" name="矩形 9"/>
          <p:cNvSpPr/>
          <p:nvPr/>
        </p:nvSpPr>
        <p:spPr>
          <a:xfrm>
            <a:off x="6918325" y="3707854"/>
            <a:ext cx="15684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b="1" i="0" dirty="0">
                <a:latin typeface="+mn-ea"/>
                <a:ea typeface="+mn-ea"/>
              </a:rPr>
              <a:t>高性能计算机</a:t>
            </a:r>
          </a:p>
        </p:txBody>
      </p:sp>
      <p:sp>
        <p:nvSpPr>
          <p:cNvPr id="11" name="矩形 10"/>
          <p:cNvSpPr/>
          <p:nvPr/>
        </p:nvSpPr>
        <p:spPr>
          <a:xfrm>
            <a:off x="2851150" y="6092279"/>
            <a:ext cx="2260600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b="1" i="0" dirty="0">
                <a:latin typeface="+mn-ea"/>
                <a:ea typeface="+mn-ea"/>
              </a:rPr>
              <a:t>中国科技资源共享网</a:t>
            </a:r>
          </a:p>
        </p:txBody>
      </p:sp>
      <p:sp>
        <p:nvSpPr>
          <p:cNvPr id="12" name="矩形 11"/>
          <p:cNvSpPr/>
          <p:nvPr/>
        </p:nvSpPr>
        <p:spPr>
          <a:xfrm>
            <a:off x="5292725" y="6092279"/>
            <a:ext cx="3876675" cy="3698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b="1" i="0" dirty="0">
                <a:latin typeface="+mn-ea"/>
                <a:ea typeface="+mn-ea"/>
              </a:rPr>
              <a:t>中国国家网格高性能计算及应用环境</a:t>
            </a:r>
          </a:p>
        </p:txBody>
      </p:sp>
    </p:spTree>
    <p:extLst>
      <p:ext uri="{BB962C8B-B14F-4D97-AF65-F5344CB8AC3E}">
        <p14:creationId xmlns:p14="http://schemas.microsoft.com/office/powerpoint/2010/main" xmlns="" val="124154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研究热点</a:t>
            </a:r>
            <a:r>
              <a:rPr lang="en-US" altLang="zh-CN" sz="3600" dirty="0" smtClean="0"/>
              <a:t>(1)</a:t>
            </a:r>
            <a:r>
              <a:rPr lang="zh-CN" altLang="en-US" sz="3600" dirty="0" smtClean="0"/>
              <a:t>：云计算与大数据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大数据计算的理论、算法、系统及社会网络应用</a:t>
            </a:r>
            <a:endParaRPr lang="zh-CN" altLang="en-US" sz="2800" dirty="0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1104900" y="2174502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2725" y="2236415"/>
            <a:ext cx="3744913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13"/>
          <p:cNvGrpSpPr>
            <a:grpSpLocks/>
          </p:cNvGrpSpPr>
          <p:nvPr/>
        </p:nvGrpSpPr>
        <p:grpSpPr bwMode="auto">
          <a:xfrm>
            <a:off x="5194300" y="6289302"/>
            <a:ext cx="1541463" cy="563563"/>
            <a:chOff x="5382444" y="5876875"/>
            <a:chExt cx="2286000" cy="865187"/>
          </a:xfrm>
        </p:grpSpPr>
        <p:sp>
          <p:nvSpPr>
            <p:cNvPr id="7" name="椭圆 6"/>
            <p:cNvSpPr/>
            <p:nvPr/>
          </p:nvSpPr>
          <p:spPr bwMode="auto">
            <a:xfrm>
              <a:off x="5544890" y="5879313"/>
              <a:ext cx="148318" cy="1413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6124041" y="5901246"/>
              <a:ext cx="148318" cy="1413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463056" y="6254633"/>
              <a:ext cx="145965" cy="138916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6924494" y="5876875"/>
              <a:ext cx="148318" cy="13891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6036932" y="6603144"/>
              <a:ext cx="148320" cy="13891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5382444" y="6483725"/>
              <a:ext cx="150673" cy="1413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5775608" y="6254633"/>
              <a:ext cx="145965" cy="13891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7011601" y="6130338"/>
              <a:ext cx="148320" cy="141354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6646689" y="6520281"/>
              <a:ext cx="148318" cy="13891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7517771" y="5920744"/>
              <a:ext cx="150673" cy="1413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7091646" y="6483725"/>
              <a:ext cx="148320" cy="14135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000">
                <a:solidFill>
                  <a:prstClr val="white"/>
                </a:solidFill>
              </a:endParaRPr>
            </a:p>
          </p:txBody>
        </p:sp>
        <p:cxnSp>
          <p:nvCxnSpPr>
            <p:cNvPr id="18" name="直接箭头连接符 17"/>
            <p:cNvCxnSpPr>
              <a:stCxn id="13" idx="6"/>
              <a:endCxn id="9" idx="2"/>
            </p:cNvCxnSpPr>
            <p:nvPr/>
          </p:nvCxnSpPr>
          <p:spPr bwMode="auto">
            <a:xfrm>
              <a:off x="5921573" y="6325310"/>
              <a:ext cx="54148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10" idx="4"/>
              <a:endCxn id="14" idx="0"/>
            </p:cNvCxnSpPr>
            <p:nvPr/>
          </p:nvCxnSpPr>
          <p:spPr bwMode="auto">
            <a:xfrm>
              <a:off x="6997475" y="6015793"/>
              <a:ext cx="87109" cy="11454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4" idx="6"/>
              <a:endCxn id="16" idx="3"/>
            </p:cNvCxnSpPr>
            <p:nvPr/>
          </p:nvCxnSpPr>
          <p:spPr bwMode="auto">
            <a:xfrm flipV="1">
              <a:off x="7159921" y="6042601"/>
              <a:ext cx="379037" cy="15841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>
              <a:stCxn id="12" idx="7"/>
              <a:endCxn id="13" idx="3"/>
            </p:cNvCxnSpPr>
            <p:nvPr/>
          </p:nvCxnSpPr>
          <p:spPr bwMode="auto">
            <a:xfrm flipV="1">
              <a:off x="5511930" y="6374052"/>
              <a:ext cx="284866" cy="13160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7" idx="5"/>
              <a:endCxn id="13" idx="1"/>
            </p:cNvCxnSpPr>
            <p:nvPr/>
          </p:nvCxnSpPr>
          <p:spPr bwMode="auto">
            <a:xfrm>
              <a:off x="5672020" y="5998732"/>
              <a:ext cx="124776" cy="27539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>
              <a:stCxn id="8" idx="6"/>
              <a:endCxn id="14" idx="2"/>
            </p:cNvCxnSpPr>
            <p:nvPr/>
          </p:nvCxnSpPr>
          <p:spPr bwMode="auto">
            <a:xfrm>
              <a:off x="6272359" y="5969486"/>
              <a:ext cx="739242" cy="23152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9" idx="6"/>
              <a:endCxn id="14" idx="3"/>
            </p:cNvCxnSpPr>
            <p:nvPr/>
          </p:nvCxnSpPr>
          <p:spPr bwMode="auto">
            <a:xfrm flipV="1">
              <a:off x="6609021" y="6249759"/>
              <a:ext cx="423769" cy="7555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7" idx="1"/>
              <a:endCxn id="14" idx="5"/>
            </p:cNvCxnSpPr>
            <p:nvPr/>
          </p:nvCxnSpPr>
          <p:spPr bwMode="auto">
            <a:xfrm flipV="1">
              <a:off x="7110481" y="6249759"/>
              <a:ext cx="28251" cy="25589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>
              <a:stCxn id="11" idx="0"/>
              <a:endCxn id="13" idx="5"/>
            </p:cNvCxnSpPr>
            <p:nvPr/>
          </p:nvCxnSpPr>
          <p:spPr bwMode="auto">
            <a:xfrm flipH="1" flipV="1">
              <a:off x="5900384" y="6374052"/>
              <a:ext cx="211885" cy="22909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8" idx="3"/>
              <a:endCxn id="13" idx="7"/>
            </p:cNvCxnSpPr>
            <p:nvPr/>
          </p:nvCxnSpPr>
          <p:spPr bwMode="auto">
            <a:xfrm flipH="1">
              <a:off x="5900384" y="6020667"/>
              <a:ext cx="244844" cy="25346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5" idx="7"/>
              <a:endCxn id="14" idx="4"/>
            </p:cNvCxnSpPr>
            <p:nvPr/>
          </p:nvCxnSpPr>
          <p:spPr bwMode="auto">
            <a:xfrm flipV="1">
              <a:off x="6773820" y="6271692"/>
              <a:ext cx="310764" cy="26808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33"/>
          <p:cNvSpPr txBox="1">
            <a:spLocks noChangeArrowheads="1"/>
          </p:cNvSpPr>
          <p:nvPr/>
        </p:nvSpPr>
        <p:spPr bwMode="auto">
          <a:xfrm>
            <a:off x="5194300" y="5817815"/>
            <a:ext cx="1428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hangingPunct="1"/>
            <a:r>
              <a:rPr lang="zh-CN" altLang="en-US" sz="1400" b="1">
                <a:solidFill>
                  <a:srgbClr val="000000"/>
                </a:solidFill>
                <a:ea typeface="宋体" pitchFamily="2" charset="-122"/>
              </a:rPr>
              <a:t>传播控制与疏导</a:t>
            </a:r>
          </a:p>
        </p:txBody>
      </p:sp>
      <p:grpSp>
        <p:nvGrpSpPr>
          <p:cNvPr id="30" name="Group 3"/>
          <p:cNvGrpSpPr>
            <a:grpSpLocks/>
          </p:cNvGrpSpPr>
          <p:nvPr/>
        </p:nvGrpSpPr>
        <p:grpSpPr bwMode="auto">
          <a:xfrm>
            <a:off x="-46038" y="4022352"/>
            <a:ext cx="4981576" cy="1009650"/>
            <a:chOff x="1036320" y="2209800"/>
            <a:chExt cx="3893820" cy="1009174"/>
          </a:xfrm>
        </p:grpSpPr>
        <p:grpSp>
          <p:nvGrpSpPr>
            <p:cNvPr id="31" name="Group 4"/>
            <p:cNvGrpSpPr>
              <a:grpSpLocks/>
            </p:cNvGrpSpPr>
            <p:nvPr/>
          </p:nvGrpSpPr>
          <p:grpSpPr bwMode="auto">
            <a:xfrm>
              <a:off x="1036320" y="2209800"/>
              <a:ext cx="3222729" cy="1009174"/>
              <a:chOff x="1036320" y="2209800"/>
              <a:chExt cx="3222729" cy="1009174"/>
            </a:xfrm>
          </p:grpSpPr>
          <p:grpSp>
            <p:nvGrpSpPr>
              <p:cNvPr id="33" name="Group 6"/>
              <p:cNvGrpSpPr>
                <a:grpSpLocks/>
              </p:cNvGrpSpPr>
              <p:nvPr/>
            </p:nvGrpSpPr>
            <p:grpSpPr bwMode="auto">
              <a:xfrm>
                <a:off x="1036320" y="2209800"/>
                <a:ext cx="3222729" cy="914825"/>
                <a:chOff x="1036320" y="1371062"/>
                <a:chExt cx="4251960" cy="1753564"/>
              </a:xfrm>
            </p:grpSpPr>
            <p:sp>
              <p:nvSpPr>
                <p:cNvPr id="36" name="Freeform 9"/>
                <p:cNvSpPr>
                  <a:spLocks noChangeArrowheads="1"/>
                </p:cNvSpPr>
                <p:nvPr/>
              </p:nvSpPr>
              <p:spPr bwMode="auto">
                <a:xfrm>
                  <a:off x="1173480" y="1371062"/>
                  <a:ext cx="4114800" cy="1753564"/>
                </a:xfrm>
                <a:custGeom>
                  <a:avLst/>
                  <a:gdLst>
                    <a:gd name="T0" fmla="*/ 0 w 4114800"/>
                    <a:gd name="T1" fmla="*/ 1646458 h 1753564"/>
                    <a:gd name="T2" fmla="*/ 137160 w 4114800"/>
                    <a:gd name="T3" fmla="*/ 1410238 h 1753564"/>
                    <a:gd name="T4" fmla="*/ 228600 w 4114800"/>
                    <a:gd name="T5" fmla="*/ 1707418 h 1753564"/>
                    <a:gd name="T6" fmla="*/ 381000 w 4114800"/>
                    <a:gd name="T7" fmla="*/ 1433098 h 1753564"/>
                    <a:gd name="T8" fmla="*/ 495300 w 4114800"/>
                    <a:gd name="T9" fmla="*/ 1722658 h 1753564"/>
                    <a:gd name="T10" fmla="*/ 601980 w 4114800"/>
                    <a:gd name="T11" fmla="*/ 1334038 h 1753564"/>
                    <a:gd name="T12" fmla="*/ 723900 w 4114800"/>
                    <a:gd name="T13" fmla="*/ 1715038 h 1753564"/>
                    <a:gd name="T14" fmla="*/ 807720 w 4114800"/>
                    <a:gd name="T15" fmla="*/ 1341658 h 1753564"/>
                    <a:gd name="T16" fmla="*/ 1059180 w 4114800"/>
                    <a:gd name="T17" fmla="*/ 1753138 h 1753564"/>
                    <a:gd name="T18" fmla="*/ 1143000 w 4114800"/>
                    <a:gd name="T19" fmla="*/ 1417858 h 1753564"/>
                    <a:gd name="T20" fmla="*/ 1295400 w 4114800"/>
                    <a:gd name="T21" fmla="*/ 1311178 h 1753564"/>
                    <a:gd name="T22" fmla="*/ 1569720 w 4114800"/>
                    <a:gd name="T23" fmla="*/ 1433098 h 1753564"/>
                    <a:gd name="T24" fmla="*/ 1798320 w 4114800"/>
                    <a:gd name="T25" fmla="*/ 1120678 h 1753564"/>
                    <a:gd name="T26" fmla="*/ 1958340 w 4114800"/>
                    <a:gd name="T27" fmla="*/ 419638 h 1753564"/>
                    <a:gd name="T28" fmla="*/ 2194560 w 4114800"/>
                    <a:gd name="T29" fmla="*/ 366298 h 1753564"/>
                    <a:gd name="T30" fmla="*/ 2316480 w 4114800"/>
                    <a:gd name="T31" fmla="*/ 815878 h 1753564"/>
                    <a:gd name="T32" fmla="*/ 2484120 w 4114800"/>
                    <a:gd name="T33" fmla="*/ 533938 h 1753564"/>
                    <a:gd name="T34" fmla="*/ 2552700 w 4114800"/>
                    <a:gd name="T35" fmla="*/ 770158 h 1753564"/>
                    <a:gd name="T36" fmla="*/ 2720340 w 4114800"/>
                    <a:gd name="T37" fmla="*/ 495838 h 1753564"/>
                    <a:gd name="T38" fmla="*/ 2758440 w 4114800"/>
                    <a:gd name="T39" fmla="*/ 732058 h 1753564"/>
                    <a:gd name="T40" fmla="*/ 3017520 w 4114800"/>
                    <a:gd name="T41" fmla="*/ 8158 h 1753564"/>
                    <a:gd name="T42" fmla="*/ 3169920 w 4114800"/>
                    <a:gd name="T43" fmla="*/ 328198 h 1753564"/>
                    <a:gd name="T44" fmla="*/ 3429000 w 4114800"/>
                    <a:gd name="T45" fmla="*/ 107218 h 1753564"/>
                    <a:gd name="T46" fmla="*/ 3619500 w 4114800"/>
                    <a:gd name="T47" fmla="*/ 305338 h 1753564"/>
                    <a:gd name="T48" fmla="*/ 3947160 w 4114800"/>
                    <a:gd name="T49" fmla="*/ 145318 h 1753564"/>
                    <a:gd name="T50" fmla="*/ 4114800 w 4114800"/>
                    <a:gd name="T51" fmla="*/ 343438 h 1753564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w 4114800"/>
                    <a:gd name="T79" fmla="*/ 0 h 1753564"/>
                    <a:gd name="T80" fmla="*/ 4114800 w 4114800"/>
                    <a:gd name="T81" fmla="*/ 1753564 h 1753564"/>
                  </a:gdLst>
                  <a:ahLst/>
                  <a:cxnLst>
                    <a:cxn ang="T52">
                      <a:pos x="T0" y="T1"/>
                    </a:cxn>
                    <a:cxn ang="T53">
                      <a:pos x="T2" y="T3"/>
                    </a:cxn>
                    <a:cxn ang="T54">
                      <a:pos x="T4" y="T5"/>
                    </a:cxn>
                    <a:cxn ang="T55">
                      <a:pos x="T6" y="T7"/>
                    </a:cxn>
                    <a:cxn ang="T56">
                      <a:pos x="T8" y="T9"/>
                    </a:cxn>
                    <a:cxn ang="T57">
                      <a:pos x="T10" y="T11"/>
                    </a:cxn>
                    <a:cxn ang="T58">
                      <a:pos x="T12" y="T13"/>
                    </a:cxn>
                    <a:cxn ang="T59">
                      <a:pos x="T14" y="T15"/>
                    </a:cxn>
                    <a:cxn ang="T60">
                      <a:pos x="T16" y="T17"/>
                    </a:cxn>
                    <a:cxn ang="T61">
                      <a:pos x="T18" y="T19"/>
                    </a:cxn>
                    <a:cxn ang="T62">
                      <a:pos x="T20" y="T21"/>
                    </a:cxn>
                    <a:cxn ang="T63">
                      <a:pos x="T22" y="T23"/>
                    </a:cxn>
                    <a:cxn ang="T64">
                      <a:pos x="T24" y="T25"/>
                    </a:cxn>
                    <a:cxn ang="T65">
                      <a:pos x="T26" y="T27"/>
                    </a:cxn>
                    <a:cxn ang="T66">
                      <a:pos x="T28" y="T29"/>
                    </a:cxn>
                    <a:cxn ang="T67">
                      <a:pos x="T30" y="T31"/>
                    </a:cxn>
                    <a:cxn ang="T68">
                      <a:pos x="T32" y="T33"/>
                    </a:cxn>
                    <a:cxn ang="T69">
                      <a:pos x="T34" y="T35"/>
                    </a:cxn>
                    <a:cxn ang="T70">
                      <a:pos x="T36" y="T37"/>
                    </a:cxn>
                    <a:cxn ang="T71">
                      <a:pos x="T38" y="T39"/>
                    </a:cxn>
                    <a:cxn ang="T72">
                      <a:pos x="T40" y="T41"/>
                    </a:cxn>
                    <a:cxn ang="T73">
                      <a:pos x="T42" y="T43"/>
                    </a:cxn>
                    <a:cxn ang="T74">
                      <a:pos x="T44" y="T45"/>
                    </a:cxn>
                    <a:cxn ang="T75">
                      <a:pos x="T46" y="T47"/>
                    </a:cxn>
                    <a:cxn ang="T76">
                      <a:pos x="T48" y="T49"/>
                    </a:cxn>
                    <a:cxn ang="T77">
                      <a:pos x="T50" y="T51"/>
                    </a:cxn>
                  </a:cxnLst>
                  <a:rect l="T78" t="T79" r="T80" b="T81"/>
                  <a:pathLst>
                    <a:path w="4114800" h="1753564">
                      <a:moveTo>
                        <a:pt x="0" y="1646458"/>
                      </a:moveTo>
                      <a:cubicBezTo>
                        <a:pt x="49530" y="1523268"/>
                        <a:pt x="99060" y="1400078"/>
                        <a:pt x="137160" y="1410238"/>
                      </a:cubicBezTo>
                      <a:cubicBezTo>
                        <a:pt x="175260" y="1420398"/>
                        <a:pt x="187960" y="1703608"/>
                        <a:pt x="228600" y="1707418"/>
                      </a:cubicBezTo>
                      <a:cubicBezTo>
                        <a:pt x="269240" y="1711228"/>
                        <a:pt x="336550" y="1430558"/>
                        <a:pt x="381000" y="1433098"/>
                      </a:cubicBezTo>
                      <a:cubicBezTo>
                        <a:pt x="425450" y="1435638"/>
                        <a:pt x="458470" y="1739168"/>
                        <a:pt x="495300" y="1722658"/>
                      </a:cubicBezTo>
                      <a:cubicBezTo>
                        <a:pt x="532130" y="1706148"/>
                        <a:pt x="563880" y="1335308"/>
                        <a:pt x="601980" y="1334038"/>
                      </a:cubicBezTo>
                      <a:cubicBezTo>
                        <a:pt x="640080" y="1332768"/>
                        <a:pt x="689610" y="1713768"/>
                        <a:pt x="723900" y="1715038"/>
                      </a:cubicBezTo>
                      <a:cubicBezTo>
                        <a:pt x="758190" y="1716308"/>
                        <a:pt x="751840" y="1335308"/>
                        <a:pt x="807720" y="1341658"/>
                      </a:cubicBezTo>
                      <a:cubicBezTo>
                        <a:pt x="863600" y="1348008"/>
                        <a:pt x="1003300" y="1740438"/>
                        <a:pt x="1059180" y="1753138"/>
                      </a:cubicBezTo>
                      <a:cubicBezTo>
                        <a:pt x="1115060" y="1765838"/>
                        <a:pt x="1103630" y="1491518"/>
                        <a:pt x="1143000" y="1417858"/>
                      </a:cubicBezTo>
                      <a:cubicBezTo>
                        <a:pt x="1182370" y="1344198"/>
                        <a:pt x="1224280" y="1308638"/>
                        <a:pt x="1295400" y="1311178"/>
                      </a:cubicBezTo>
                      <a:cubicBezTo>
                        <a:pt x="1366520" y="1313718"/>
                        <a:pt x="1485900" y="1464848"/>
                        <a:pt x="1569720" y="1433098"/>
                      </a:cubicBezTo>
                      <a:cubicBezTo>
                        <a:pt x="1653540" y="1401348"/>
                        <a:pt x="1733550" y="1289588"/>
                        <a:pt x="1798320" y="1120678"/>
                      </a:cubicBezTo>
                      <a:cubicBezTo>
                        <a:pt x="1863090" y="951768"/>
                        <a:pt x="1892300" y="545368"/>
                        <a:pt x="1958340" y="419638"/>
                      </a:cubicBezTo>
                      <a:cubicBezTo>
                        <a:pt x="2024380" y="293908"/>
                        <a:pt x="2134870" y="300258"/>
                        <a:pt x="2194560" y="366298"/>
                      </a:cubicBezTo>
                      <a:cubicBezTo>
                        <a:pt x="2254250" y="432338"/>
                        <a:pt x="2268220" y="787938"/>
                        <a:pt x="2316480" y="815878"/>
                      </a:cubicBezTo>
                      <a:cubicBezTo>
                        <a:pt x="2364740" y="843818"/>
                        <a:pt x="2444750" y="541558"/>
                        <a:pt x="2484120" y="533938"/>
                      </a:cubicBezTo>
                      <a:cubicBezTo>
                        <a:pt x="2523490" y="526318"/>
                        <a:pt x="2513330" y="776508"/>
                        <a:pt x="2552700" y="770158"/>
                      </a:cubicBezTo>
                      <a:cubicBezTo>
                        <a:pt x="2592070" y="763808"/>
                        <a:pt x="2686050" y="502188"/>
                        <a:pt x="2720340" y="495838"/>
                      </a:cubicBezTo>
                      <a:cubicBezTo>
                        <a:pt x="2754630" y="489488"/>
                        <a:pt x="2708910" y="813338"/>
                        <a:pt x="2758440" y="732058"/>
                      </a:cubicBezTo>
                      <a:cubicBezTo>
                        <a:pt x="2807970" y="650778"/>
                        <a:pt x="2948940" y="75468"/>
                        <a:pt x="3017520" y="8158"/>
                      </a:cubicBezTo>
                      <a:cubicBezTo>
                        <a:pt x="3086100" y="-59152"/>
                        <a:pt x="3101340" y="311688"/>
                        <a:pt x="3169920" y="328198"/>
                      </a:cubicBezTo>
                      <a:cubicBezTo>
                        <a:pt x="3238500" y="344708"/>
                        <a:pt x="3354070" y="111028"/>
                        <a:pt x="3429000" y="107218"/>
                      </a:cubicBezTo>
                      <a:cubicBezTo>
                        <a:pt x="3503930" y="103408"/>
                        <a:pt x="3533140" y="298988"/>
                        <a:pt x="3619500" y="305338"/>
                      </a:cubicBezTo>
                      <a:cubicBezTo>
                        <a:pt x="3705860" y="311688"/>
                        <a:pt x="3864610" y="138968"/>
                        <a:pt x="3947160" y="145318"/>
                      </a:cubicBezTo>
                      <a:cubicBezTo>
                        <a:pt x="4029710" y="151668"/>
                        <a:pt x="4072255" y="247553"/>
                        <a:pt x="4114800" y="343438"/>
                      </a:cubicBezTo>
                    </a:path>
                  </a:pathLst>
                </a:custGeom>
                <a:noFill/>
                <a:ln w="12700" algn="ctr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0"/>
                <p:cNvSpPr>
                  <a:spLocks noChangeArrowheads="1"/>
                </p:cNvSpPr>
                <p:nvPr/>
              </p:nvSpPr>
              <p:spPr bwMode="auto">
                <a:xfrm>
                  <a:off x="1036320" y="1524578"/>
                  <a:ext cx="4198620" cy="1432388"/>
                </a:xfrm>
                <a:custGeom>
                  <a:avLst/>
                  <a:gdLst>
                    <a:gd name="T0" fmla="*/ 0 w 4198620"/>
                    <a:gd name="T1" fmla="*/ 1431982 h 1432388"/>
                    <a:gd name="T2" fmla="*/ 998220 w 4198620"/>
                    <a:gd name="T3" fmla="*/ 1386262 h 1432388"/>
                    <a:gd name="T4" fmla="*/ 1661160 w 4198620"/>
                    <a:gd name="T5" fmla="*/ 1142422 h 1432388"/>
                    <a:gd name="T6" fmla="*/ 2110740 w 4198620"/>
                    <a:gd name="T7" fmla="*/ 418522 h 1432388"/>
                    <a:gd name="T8" fmla="*/ 2461260 w 4198620"/>
                    <a:gd name="T9" fmla="*/ 22282 h 1432388"/>
                    <a:gd name="T10" fmla="*/ 2948940 w 4198620"/>
                    <a:gd name="T11" fmla="*/ 90862 h 1432388"/>
                    <a:gd name="T12" fmla="*/ 3520439 w 4198620"/>
                    <a:gd name="T13" fmla="*/ 433762 h 1432388"/>
                    <a:gd name="T14" fmla="*/ 4198620 w 4198620"/>
                    <a:gd name="T15" fmla="*/ 586162 h 143238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4198620"/>
                    <a:gd name="T25" fmla="*/ 0 h 1432388"/>
                    <a:gd name="T26" fmla="*/ 4198620 w 4198620"/>
                    <a:gd name="T27" fmla="*/ 1432388 h 143238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4198620" h="1432388">
                      <a:moveTo>
                        <a:pt x="0" y="1431982"/>
                      </a:moveTo>
                      <a:cubicBezTo>
                        <a:pt x="360680" y="1433252"/>
                        <a:pt x="721360" y="1434522"/>
                        <a:pt x="998220" y="1386262"/>
                      </a:cubicBezTo>
                      <a:cubicBezTo>
                        <a:pt x="1275080" y="1338002"/>
                        <a:pt x="1475740" y="1303712"/>
                        <a:pt x="1661160" y="1142422"/>
                      </a:cubicBezTo>
                      <a:cubicBezTo>
                        <a:pt x="1846580" y="981132"/>
                        <a:pt x="1977390" y="605212"/>
                        <a:pt x="2110740" y="418522"/>
                      </a:cubicBezTo>
                      <a:cubicBezTo>
                        <a:pt x="2244090" y="231832"/>
                        <a:pt x="2321560" y="76892"/>
                        <a:pt x="2461260" y="22282"/>
                      </a:cubicBezTo>
                      <a:cubicBezTo>
                        <a:pt x="2600960" y="-32328"/>
                        <a:pt x="2772410" y="22282"/>
                        <a:pt x="2948940" y="90862"/>
                      </a:cubicBezTo>
                      <a:cubicBezTo>
                        <a:pt x="3125470" y="159442"/>
                        <a:pt x="3312160" y="351212"/>
                        <a:pt x="3520440" y="433762"/>
                      </a:cubicBezTo>
                      <a:cubicBezTo>
                        <a:pt x="3728720" y="516312"/>
                        <a:pt x="3963670" y="551237"/>
                        <a:pt x="4198620" y="586162"/>
                      </a:cubicBezTo>
                    </a:path>
                  </a:pathLst>
                </a:custGeom>
                <a:noFill/>
                <a:ln w="19050" algn="ctr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4" name="Explosion 1 7"/>
              <p:cNvSpPr>
                <a:spLocks noChangeArrowheads="1"/>
              </p:cNvSpPr>
              <p:nvPr/>
            </p:nvSpPr>
            <p:spPr bwMode="auto">
              <a:xfrm>
                <a:off x="2627470" y="2663187"/>
                <a:ext cx="840447" cy="555787"/>
              </a:xfrm>
              <a:prstGeom prst="irregularSeal1">
                <a:avLst/>
              </a:prstGeom>
              <a:solidFill>
                <a:srgbClr val="FF9999"/>
              </a:solidFill>
              <a:ln w="12700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0" hangingPunct="0"/>
                <a:endParaRPr lang="en-US" altLang="zh-CN" sz="1000" b="1" i="0">
                  <a:latin typeface="Times New Roman" pitchFamily="18" charset="0"/>
                  <a:ea typeface="微软雅黑" pitchFamily="34" charset="-122"/>
                </a:endParaRPr>
              </a:p>
            </p:txBody>
          </p:sp>
          <p:sp>
            <p:nvSpPr>
              <p:cNvPr id="35" name="Rectangle 8"/>
              <p:cNvSpPr>
                <a:spLocks noChangeArrowheads="1"/>
              </p:cNvSpPr>
              <p:nvPr/>
            </p:nvSpPr>
            <p:spPr bwMode="auto">
              <a:xfrm>
                <a:off x="2779819" y="2790936"/>
                <a:ext cx="505267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altLang="zh-CN" sz="1000" b="1">
                    <a:latin typeface="Times New Roman" pitchFamily="18" charset="0"/>
                    <a:ea typeface="微软雅黑" pitchFamily="34" charset="-122"/>
                  </a:rPr>
                  <a:t>Event</a:t>
                </a:r>
              </a:p>
            </p:txBody>
          </p:sp>
        </p:grpSp>
        <p:sp>
          <p:nvSpPr>
            <p:cNvPr id="32" name="TextBox 5"/>
            <p:cNvSpPr txBox="1">
              <a:spLocks noChangeArrowheads="1"/>
            </p:cNvSpPr>
            <p:nvPr/>
          </p:nvSpPr>
          <p:spPr bwMode="auto">
            <a:xfrm>
              <a:off x="3451762" y="2617467"/>
              <a:ext cx="147837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r>
                <a:rPr lang="en-US" altLang="zh-CN" sz="1200" b="1">
                  <a:solidFill>
                    <a:srgbClr val="FF0000"/>
                  </a:solidFill>
                  <a:latin typeface="Times New Roman" pitchFamily="18" charset="0"/>
                  <a:ea typeface="微软雅黑" pitchFamily="34" charset="-122"/>
                </a:rPr>
                <a:t>Population Trends</a:t>
              </a:r>
            </a:p>
          </p:txBody>
        </p:sp>
      </p:grpSp>
      <p:grpSp>
        <p:nvGrpSpPr>
          <p:cNvPr id="38" name="Group 11"/>
          <p:cNvGrpSpPr>
            <a:grpSpLocks/>
          </p:cNvGrpSpPr>
          <p:nvPr/>
        </p:nvGrpSpPr>
        <p:grpSpPr bwMode="auto">
          <a:xfrm>
            <a:off x="323850" y="2131640"/>
            <a:ext cx="1439863" cy="1079500"/>
            <a:chOff x="1114891" y="1676911"/>
            <a:chExt cx="790262" cy="581136"/>
          </a:xfrm>
        </p:grpSpPr>
        <p:pic>
          <p:nvPicPr>
            <p:cNvPr id="39" name="Picture 13" descr="https://encrypted-tbn2.gstatic.com/images?q=tbn:ANd9GcQ8b3vOXP2iwPQvPBRcvQTl082xb491RDejLH23KJREQhMEqiAnJw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3760" y="1878672"/>
              <a:ext cx="201393" cy="2194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5" descr="https://encrypted-tbn2.gstatic.com/images?q=tbn:ANd9GcTEiJnTYCwEzpun9y4CQWx8UPWIFji-rdVi-Tn8ISxc0uJWwRBC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614" y="1891285"/>
              <a:ext cx="289653" cy="1942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7" descr="https://encrypted-tbn3.gstatic.com/images?q=tbn:ANd9GcTUz8xiUW8QRo9xpCZWsPxTp__WOqIDklJw2hTttILAM_75LszL1w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4891" y="1829619"/>
              <a:ext cx="267754" cy="31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7247" y="2130543"/>
              <a:ext cx="514459" cy="127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9" descr="https://encrypted-tbn2.gstatic.com/images?q=tbn:ANd9GcTLvPxIbV5lvSZqcyRj1FM4cN8WQ7Z7s_rMupbsQiA-53rgdUH_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632" y="1676911"/>
              <a:ext cx="420523" cy="1727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1" descr="https://encrypted-tbn1.gstatic.com/images?q=tbn:ANd9GcQQA8iGK_bP4XXWunI0OhnrEDiAoFrCunGgH20MzEu-sjs6nwAW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1875" y="1676911"/>
              <a:ext cx="293278" cy="179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" name="Picture 15" descr="https://encrypted-tbn1.gstatic.com/images?q=tbn:ANd9GcTVYWxTb-hOwzHUmDuMQsqHl5z9QESuqb0tGichbSMS5mgJn_Bb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7701" y="2086349"/>
              <a:ext cx="195996" cy="17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6" name="下箭头 45"/>
          <p:cNvSpPr/>
          <p:nvPr/>
        </p:nvSpPr>
        <p:spPr>
          <a:xfrm rot="16200000">
            <a:off x="1120775" y="3007940"/>
            <a:ext cx="550863" cy="10366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左大括号 46"/>
          <p:cNvSpPr/>
          <p:nvPr/>
        </p:nvSpPr>
        <p:spPr>
          <a:xfrm>
            <a:off x="4641850" y="2711077"/>
            <a:ext cx="434975" cy="3484563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490415"/>
            <a:ext cx="2614613" cy="13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-46038" y="5212977"/>
            <a:ext cx="4614863" cy="2106613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0" name="矩形 49"/>
          <p:cNvSpPr/>
          <p:nvPr/>
        </p:nvSpPr>
        <p:spPr bwMode="auto">
          <a:xfrm>
            <a:off x="5076825" y="3685802"/>
            <a:ext cx="3960813" cy="16573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 algn="r">
              <a:defRPr/>
            </a:pP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" name="Picture 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94300" y="4009652"/>
            <a:ext cx="2006600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圆角矩形 51"/>
          <p:cNvSpPr/>
          <p:nvPr/>
        </p:nvSpPr>
        <p:spPr>
          <a:xfrm>
            <a:off x="1914525" y="2174502"/>
            <a:ext cx="2747963" cy="2778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社会网络数据处理</a:t>
            </a:r>
          </a:p>
        </p:txBody>
      </p:sp>
      <p:sp>
        <p:nvSpPr>
          <p:cNvPr id="53" name="圆角矩形 52"/>
          <p:cNvSpPr/>
          <p:nvPr/>
        </p:nvSpPr>
        <p:spPr>
          <a:xfrm>
            <a:off x="5065713" y="2211015"/>
            <a:ext cx="2746375" cy="27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i="0" dirty="0"/>
              <a:t>行为模式 </a:t>
            </a:r>
            <a:r>
              <a:rPr lang="en-US" altLang="zh-CN" i="0" dirty="0"/>
              <a:t>/ </a:t>
            </a:r>
            <a:r>
              <a:rPr lang="zh-CN" altLang="en-US" i="0" dirty="0"/>
              <a:t>情绪感知</a:t>
            </a:r>
          </a:p>
        </p:txBody>
      </p:sp>
      <p:sp>
        <p:nvSpPr>
          <p:cNvPr id="54" name="圆角矩形 53"/>
          <p:cNvSpPr/>
          <p:nvPr/>
        </p:nvSpPr>
        <p:spPr>
          <a:xfrm>
            <a:off x="5087938" y="3703265"/>
            <a:ext cx="2747962" cy="27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i="0" dirty="0"/>
              <a:t>热点人</a:t>
            </a:r>
            <a:r>
              <a:rPr lang="en-US" altLang="zh-CN" i="0" dirty="0"/>
              <a:t>/</a:t>
            </a:r>
            <a:r>
              <a:rPr lang="zh-CN" altLang="en-US" i="0" dirty="0"/>
              <a:t>群</a:t>
            </a:r>
            <a:r>
              <a:rPr lang="en-US" altLang="zh-CN" i="0" dirty="0"/>
              <a:t>/</a:t>
            </a:r>
            <a:r>
              <a:rPr lang="zh-CN" altLang="en-US" i="0" dirty="0"/>
              <a:t>事件</a:t>
            </a:r>
          </a:p>
        </p:txBody>
      </p:sp>
      <p:pic>
        <p:nvPicPr>
          <p:cNvPr id="55" name="Picture 40" descr="C:\Users\char\AppData\Local\Microsoft\Windows\Temporary Internet Files\Content.IE5\2BMYROB6\MC910221007[1]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40588" y="4022352"/>
            <a:ext cx="1558925" cy="641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6" descr="http://gana.nlsde.buaa.edu.cn/hourly_happy/images/geo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96088" y="2498352"/>
            <a:ext cx="23844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67538" y="6117852"/>
            <a:ext cx="2243137" cy="127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35"/>
          <p:cNvSpPr txBox="1">
            <a:spLocks noChangeArrowheads="1"/>
          </p:cNvSpPr>
          <p:nvPr/>
        </p:nvSpPr>
        <p:spPr bwMode="auto">
          <a:xfrm>
            <a:off x="6967538" y="5724152"/>
            <a:ext cx="1428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hangingPunct="1"/>
            <a:r>
              <a:rPr lang="zh-CN" altLang="en-US" sz="1400" b="1">
                <a:solidFill>
                  <a:srgbClr val="000000"/>
                </a:solidFill>
                <a:ea typeface="宋体" pitchFamily="2" charset="-122"/>
              </a:rPr>
              <a:t>溯源与路径还原</a:t>
            </a:r>
          </a:p>
        </p:txBody>
      </p:sp>
      <p:sp>
        <p:nvSpPr>
          <p:cNvPr id="59" name="圆角矩形 58"/>
          <p:cNvSpPr/>
          <p:nvPr/>
        </p:nvSpPr>
        <p:spPr>
          <a:xfrm>
            <a:off x="5051425" y="5459040"/>
            <a:ext cx="2747963" cy="277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i="0" dirty="0"/>
              <a:t>互联网信息传播规律</a:t>
            </a:r>
          </a:p>
        </p:txBody>
      </p:sp>
    </p:spTree>
    <p:extLst>
      <p:ext uri="{BB962C8B-B14F-4D97-AF65-F5344CB8AC3E}">
        <p14:creationId xmlns:p14="http://schemas.microsoft.com/office/powerpoint/2010/main" xmlns="" val="120782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8693</TotalTime>
  <Words>2686</Words>
  <Application>Microsoft Office PowerPoint</Application>
  <PresentationFormat>全屏显示(4:3)</PresentationFormat>
  <Paragraphs>479</Paragraphs>
  <Slides>42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Office 主题​​</vt:lpstr>
      <vt:lpstr>    </vt:lpstr>
      <vt:lpstr>医学与信息领域的交叉研究 （大数据及脑智能研究）</vt:lpstr>
      <vt:lpstr>内容提要</vt:lpstr>
      <vt:lpstr>学院发展</vt:lpstr>
      <vt:lpstr>学院架构</vt:lpstr>
      <vt:lpstr>师资队伍</vt:lpstr>
      <vt:lpstr>师资队伍</vt:lpstr>
      <vt:lpstr>科研情况</vt:lpstr>
      <vt:lpstr>研究热点(1)：云计算与大数据</vt:lpstr>
      <vt:lpstr>大数据计算：从数据到关联</vt:lpstr>
      <vt:lpstr>大数据计算：从数据到关联</vt:lpstr>
      <vt:lpstr>大数据计算：从数据到关联</vt:lpstr>
      <vt:lpstr>研究热点(2)：虚拟现实与交互模型</vt:lpstr>
      <vt:lpstr>研究热点(3)：图像/音视频深度理解</vt:lpstr>
      <vt:lpstr>研究热点(4)：大规模资源共享与管理</vt:lpstr>
      <vt:lpstr>研究热点（5)：智慧城市与智慧医疗</vt:lpstr>
      <vt:lpstr>产业与国际合作平台</vt:lpstr>
      <vt:lpstr>内容提要</vt:lpstr>
      <vt:lpstr>信息技术的发展趋势</vt:lpstr>
      <vt:lpstr>信息与医学的几个结合热点</vt:lpstr>
      <vt:lpstr>内容提要</vt:lpstr>
      <vt:lpstr>可交互人体器官模型</vt:lpstr>
      <vt:lpstr>虚拟人体与虚拟手术</vt:lpstr>
      <vt:lpstr>心血管介入手术模拟</vt:lpstr>
      <vt:lpstr>牙科手术模拟</vt:lpstr>
      <vt:lpstr>腹腔镜手术模拟</vt:lpstr>
      <vt:lpstr>核心优势与研究团队</vt:lpstr>
      <vt:lpstr>内容提要</vt:lpstr>
      <vt:lpstr>生物信息学</vt:lpstr>
      <vt:lpstr>生物信息学</vt:lpstr>
      <vt:lpstr>内容提要</vt:lpstr>
      <vt:lpstr>大数据与脑智能研究</vt:lpstr>
      <vt:lpstr>从数据的无序到有序关联</vt:lpstr>
      <vt:lpstr>大数据与脑智能研究</vt:lpstr>
      <vt:lpstr>大数据与脑智能研究</vt:lpstr>
      <vt:lpstr>大数据与脑智能研究</vt:lpstr>
      <vt:lpstr>大数据与脑智能研究</vt:lpstr>
      <vt:lpstr>研究团队</vt:lpstr>
      <vt:lpstr>主要国际合作</vt:lpstr>
      <vt:lpstr>内容提要</vt:lpstr>
      <vt:lpstr>合作建议</vt:lpstr>
      <vt:lpstr>谢谢！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科技部意见征集</dc:title>
  <dc:creator>Hu, Chunming</dc:creator>
  <cp:lastModifiedBy>2014CB340304</cp:lastModifiedBy>
  <cp:revision>87</cp:revision>
  <dcterms:created xsi:type="dcterms:W3CDTF">2014-08-11T01:39:32Z</dcterms:created>
  <dcterms:modified xsi:type="dcterms:W3CDTF">2016-02-15T13:48:42Z</dcterms:modified>
</cp:coreProperties>
</file>